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Arial Narrow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8" roundtripDataSignature="AMtx7mhcTTi0EIFhPYmpEu9l/5tFEbgK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ialNarrow-italic.fntdata"/><Relationship Id="rId61" Type="http://schemas.openxmlformats.org/officeDocument/2006/relationships/font" Target="fonts/ArialNarrow-bold.fntdata"/><Relationship Id="rId20" Type="http://schemas.openxmlformats.org/officeDocument/2006/relationships/slide" Target="slides/slide14.xml"/><Relationship Id="rId64" Type="http://schemas.openxmlformats.org/officeDocument/2006/relationships/font" Target="fonts/HelveticaNeue-regular.fntdata"/><Relationship Id="rId63" Type="http://schemas.openxmlformats.org/officeDocument/2006/relationships/font" Target="fonts/ArialNarrow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ArialNarrow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6291" y="4343150"/>
            <a:ext cx="5485419" cy="41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0cf08df3a_0_9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20cf08df3a_0_9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0cf08df3a_0_16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320cf08df3a_0_16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0cf08df3a_0_22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20cf08df3a_0_22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0cf08df3a_0_27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20cf08df3a_0_27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0cf08df3a_0_32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20cf08df3a_0_32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0cf08df3a_0_37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320cf08df3a_0_37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0cf08df3a_0_43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20cf08df3a_0_43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0cf08df3a_0_77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320cf08df3a_0_77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0cf08df3a_0_82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320cf08df3a_0_82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0cf08df3a_0_87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320cf08df3a_0_87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0cf08df3a_0_94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320cf08df3a_0_94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0cf08df3a_0_99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320cf08df3a_0_99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20cf08df3a_0_104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320cf08df3a_0_104:notes"/>
          <p:cNvSpPr/>
          <p:nvPr>
            <p:ph idx="2" type="sldImg"/>
          </p:nvPr>
        </p:nvSpPr>
        <p:spPr>
          <a:xfrm>
            <a:off x="91278" y="685838"/>
            <a:ext cx="66756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:notes"/>
          <p:cNvSpPr txBox="1"/>
          <p:nvPr>
            <p:ph idx="1" type="body"/>
          </p:nvPr>
        </p:nvSpPr>
        <p:spPr>
          <a:xfrm>
            <a:off x="686291" y="4343150"/>
            <a:ext cx="5485419" cy="41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9" name="Google Shape;869;p43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6291" y="4343150"/>
            <a:ext cx="54855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/>
          <p:nvPr>
            <p:ph type="ctrTitle"/>
          </p:nvPr>
        </p:nvSpPr>
        <p:spPr>
          <a:xfrm>
            <a:off x="395536" y="1884692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FFC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" name="Google Shape;10;p45"/>
          <p:cNvSpPr txBox="1"/>
          <p:nvPr>
            <p:ph idx="1" type="subTitle"/>
          </p:nvPr>
        </p:nvSpPr>
        <p:spPr>
          <a:xfrm>
            <a:off x="395536" y="3201516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ockwell"/>
              <a:buNone/>
              <a:defRPr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6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1" type="body"/>
          </p:nvPr>
        </p:nvSpPr>
        <p:spPr>
          <a:xfrm rot="5400000">
            <a:off x="2646084" y="-1100621"/>
            <a:ext cx="3780420" cy="8424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7"/>
          <p:cNvSpPr txBox="1"/>
          <p:nvPr>
            <p:ph type="title"/>
          </p:nvPr>
        </p:nvSpPr>
        <p:spPr>
          <a:xfrm rot="5400000">
            <a:off x="5647742" y="1738910"/>
            <a:ext cx="4096941" cy="21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7"/>
          <p:cNvSpPr txBox="1"/>
          <p:nvPr>
            <p:ph idx="1" type="body"/>
          </p:nvPr>
        </p:nvSpPr>
        <p:spPr>
          <a:xfrm rot="5400000">
            <a:off x="1359099" y="-292296"/>
            <a:ext cx="4096941" cy="6167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8"/>
          <p:cNvSpPr txBox="1"/>
          <p:nvPr>
            <p:ph type="title"/>
          </p:nvPr>
        </p:nvSpPr>
        <p:spPr>
          <a:xfrm>
            <a:off x="628650" y="345094"/>
            <a:ext cx="7886700" cy="4778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000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8"/>
          <p:cNvSpPr txBox="1"/>
          <p:nvPr>
            <p:ph idx="1" type="body"/>
          </p:nvPr>
        </p:nvSpPr>
        <p:spPr>
          <a:xfrm>
            <a:off x="628650" y="1233122"/>
            <a:ext cx="7886700" cy="3399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59EC"/>
              </a:buClr>
              <a:buSzPts val="2400"/>
              <a:buFont typeface="Times New Roman"/>
              <a:buChar char="•"/>
              <a:defRPr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59EC"/>
              </a:buClr>
              <a:buSzPts val="2100"/>
              <a:buFont typeface="Times New Roman"/>
              <a:buChar char="–"/>
              <a:defRPr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59EC"/>
              </a:buClr>
              <a:buSzPts val="1800"/>
              <a:buFont typeface="Times New Roman"/>
              <a:buChar char="•"/>
              <a:defRPr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59EC"/>
              </a:buClr>
              <a:buSzPts val="1500"/>
              <a:buFont typeface="Times New Roman"/>
              <a:buChar char="–"/>
              <a:defRPr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59EC"/>
              </a:buClr>
              <a:buSzPts val="1500"/>
              <a:buFont typeface="Times New Roman"/>
              <a:buChar char="»"/>
              <a:defRPr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47" name="Google Shape;47;p68"/>
          <p:cNvSpPr txBox="1"/>
          <p:nvPr>
            <p:ph idx="11" type="ftr"/>
          </p:nvPr>
        </p:nvSpPr>
        <p:spPr>
          <a:xfrm>
            <a:off x="2806946" y="4767263"/>
            <a:ext cx="353011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8"/>
          <p:cNvSpPr txBox="1"/>
          <p:nvPr>
            <p:ph idx="12" type="sldNum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8"/>
          <p:cNvSpPr txBox="1"/>
          <p:nvPr>
            <p:ph idx="2" type="subTitle"/>
          </p:nvPr>
        </p:nvSpPr>
        <p:spPr>
          <a:xfrm>
            <a:off x="628650" y="830530"/>
            <a:ext cx="7886700" cy="276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  <p:pic>
        <p:nvPicPr>
          <p:cNvPr descr="Level Access Logo" id="50" name="Google Shape;5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9153" y="4726627"/>
            <a:ext cx="786199" cy="31447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/>
          <p:nvPr/>
        </p:nvSpPr>
        <p:spPr>
          <a:xfrm>
            <a:off x="538528" y="1105633"/>
            <a:ext cx="8066945" cy="3428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9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69"/>
          <p:cNvSpPr txBox="1"/>
          <p:nvPr>
            <p:ph idx="1" type="body"/>
          </p:nvPr>
        </p:nvSpPr>
        <p:spPr>
          <a:xfrm>
            <a:off x="323863" y="1221601"/>
            <a:ext cx="8424863" cy="378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55" name="Google Shape;55;p69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/>
          <p:nvPr>
            <p:ph type="title"/>
          </p:nvPr>
        </p:nvSpPr>
        <p:spPr>
          <a:xfrm>
            <a:off x="2483767" y="141479"/>
            <a:ext cx="5297827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" type="body"/>
          </p:nvPr>
        </p:nvSpPr>
        <p:spPr>
          <a:xfrm>
            <a:off x="179512" y="789552"/>
            <a:ext cx="8784976" cy="42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/>
          <p:nvPr>
            <p:ph type="ctrTitle"/>
          </p:nvPr>
        </p:nvSpPr>
        <p:spPr>
          <a:xfrm>
            <a:off x="395536" y="188469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" type="subTitle"/>
          </p:nvPr>
        </p:nvSpPr>
        <p:spPr>
          <a:xfrm>
            <a:off x="395536" y="3201516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ckwell"/>
              <a:buNone/>
              <a:defRPr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1"/>
          <p:cNvSpPr txBox="1"/>
          <p:nvPr>
            <p:ph type="title"/>
          </p:nvPr>
        </p:nvSpPr>
        <p:spPr>
          <a:xfrm>
            <a:off x="323862" y="753658"/>
            <a:ext cx="8424863" cy="413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" type="body"/>
          </p:nvPr>
        </p:nvSpPr>
        <p:spPr>
          <a:xfrm>
            <a:off x="323850" y="1221601"/>
            <a:ext cx="4135438" cy="4158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9pPr>
          </a:lstStyle>
          <a:p/>
        </p:txBody>
      </p:sp>
      <p:sp>
        <p:nvSpPr>
          <p:cNvPr id="73" name="Google Shape;73;p51"/>
          <p:cNvSpPr txBox="1"/>
          <p:nvPr>
            <p:ph idx="2" type="body"/>
          </p:nvPr>
        </p:nvSpPr>
        <p:spPr>
          <a:xfrm>
            <a:off x="4611700" y="1221601"/>
            <a:ext cx="4137025" cy="4158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/>
          <p:nvPr>
            <p:ph type="title"/>
          </p:nvPr>
        </p:nvSpPr>
        <p:spPr>
          <a:xfrm>
            <a:off x="457200" y="113543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" type="body"/>
          </p:nvPr>
        </p:nvSpPr>
        <p:spPr>
          <a:xfrm>
            <a:off x="457200" y="2080792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77" name="Google Shape;77;p52"/>
          <p:cNvSpPr txBox="1"/>
          <p:nvPr>
            <p:ph idx="2" type="body"/>
          </p:nvPr>
        </p:nvSpPr>
        <p:spPr>
          <a:xfrm>
            <a:off x="457200" y="2560612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9pPr>
          </a:lstStyle>
          <a:p/>
        </p:txBody>
      </p:sp>
      <p:sp>
        <p:nvSpPr>
          <p:cNvPr id="78" name="Google Shape;78;p52"/>
          <p:cNvSpPr txBox="1"/>
          <p:nvPr>
            <p:ph idx="3" type="body"/>
          </p:nvPr>
        </p:nvSpPr>
        <p:spPr>
          <a:xfrm>
            <a:off x="4645033" y="2080792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9pPr>
          </a:lstStyle>
          <a:p/>
        </p:txBody>
      </p:sp>
      <p:sp>
        <p:nvSpPr>
          <p:cNvPr id="79" name="Google Shape;79;p52"/>
          <p:cNvSpPr txBox="1"/>
          <p:nvPr>
            <p:ph idx="4" type="body"/>
          </p:nvPr>
        </p:nvSpPr>
        <p:spPr>
          <a:xfrm>
            <a:off x="4645033" y="2560612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4"/>
          <p:cNvSpPr txBox="1"/>
          <p:nvPr>
            <p:ph type="title"/>
          </p:nvPr>
        </p:nvSpPr>
        <p:spPr>
          <a:xfrm>
            <a:off x="457212" y="1196155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4"/>
          <p:cNvSpPr txBox="1"/>
          <p:nvPr>
            <p:ph idx="1" type="body"/>
          </p:nvPr>
        </p:nvSpPr>
        <p:spPr>
          <a:xfrm>
            <a:off x="3575050" y="1196161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9pPr>
          </a:lstStyle>
          <a:p/>
        </p:txBody>
      </p:sp>
      <p:sp>
        <p:nvSpPr>
          <p:cNvPr id="84" name="Google Shape;84;p54"/>
          <p:cNvSpPr txBox="1"/>
          <p:nvPr>
            <p:ph idx="2" type="body"/>
          </p:nvPr>
        </p:nvSpPr>
        <p:spPr>
          <a:xfrm>
            <a:off x="457212" y="206769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5"/>
          <p:cNvSpPr txBox="1"/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5"/>
          <p:cNvSpPr/>
          <p:nvPr>
            <p:ph idx="2" type="pic"/>
          </p:nvPr>
        </p:nvSpPr>
        <p:spPr>
          <a:xfrm>
            <a:off x="1792288" y="1203602"/>
            <a:ext cx="5486400" cy="2342083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5"/>
          <p:cNvSpPr txBox="1"/>
          <p:nvPr>
            <p:ph idx="1" type="body"/>
          </p:nvPr>
        </p:nvSpPr>
        <p:spPr>
          <a:xfrm>
            <a:off x="1792288" y="4025509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6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6"/>
          <p:cNvSpPr txBox="1"/>
          <p:nvPr>
            <p:ph idx="1" type="body"/>
          </p:nvPr>
        </p:nvSpPr>
        <p:spPr>
          <a:xfrm rot="5400000">
            <a:off x="2646083" y="-1100621"/>
            <a:ext cx="3780420" cy="842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"/>
          <p:cNvSpPr txBox="1"/>
          <p:nvPr>
            <p:ph type="title"/>
          </p:nvPr>
        </p:nvSpPr>
        <p:spPr>
          <a:xfrm rot="5400000">
            <a:off x="5647742" y="1738910"/>
            <a:ext cx="4096941" cy="21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7"/>
          <p:cNvSpPr txBox="1"/>
          <p:nvPr>
            <p:ph idx="1" type="body"/>
          </p:nvPr>
        </p:nvSpPr>
        <p:spPr>
          <a:xfrm rot="5400000">
            <a:off x="1359099" y="-292296"/>
            <a:ext cx="4096941" cy="616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 txBox="1"/>
          <p:nvPr>
            <p:ph type="title"/>
          </p:nvPr>
        </p:nvSpPr>
        <p:spPr>
          <a:xfrm>
            <a:off x="2483767" y="141479"/>
            <a:ext cx="5297827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>
                <a:solidFill>
                  <a:srgbClr val="FFC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59"/>
          <p:cNvSpPr txBox="1"/>
          <p:nvPr>
            <p:ph idx="1" type="body"/>
          </p:nvPr>
        </p:nvSpPr>
        <p:spPr>
          <a:xfrm>
            <a:off x="179513" y="789553"/>
            <a:ext cx="8784976" cy="42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0"/>
          <p:cNvSpPr txBox="1"/>
          <p:nvPr>
            <p:ph type="title"/>
          </p:nvPr>
        </p:nvSpPr>
        <p:spPr>
          <a:xfrm>
            <a:off x="722313" y="3305177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6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sz="11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/>
          <p:nvPr>
            <p:ph type="title"/>
          </p:nvPr>
        </p:nvSpPr>
        <p:spPr>
          <a:xfrm>
            <a:off x="323863" y="1455736"/>
            <a:ext cx="842486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1" type="body"/>
          </p:nvPr>
        </p:nvSpPr>
        <p:spPr>
          <a:xfrm>
            <a:off x="323850" y="2139186"/>
            <a:ext cx="4135438" cy="3240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9pPr>
          </a:lstStyle>
          <a:p/>
        </p:txBody>
      </p:sp>
      <p:sp>
        <p:nvSpPr>
          <p:cNvPr id="22" name="Google Shape;22;p61"/>
          <p:cNvSpPr txBox="1"/>
          <p:nvPr>
            <p:ph idx="2" type="body"/>
          </p:nvPr>
        </p:nvSpPr>
        <p:spPr>
          <a:xfrm>
            <a:off x="4611701" y="2139186"/>
            <a:ext cx="4137025" cy="3240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 txBox="1"/>
          <p:nvPr>
            <p:ph type="title"/>
          </p:nvPr>
        </p:nvSpPr>
        <p:spPr>
          <a:xfrm>
            <a:off x="457200" y="113543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" type="body"/>
          </p:nvPr>
        </p:nvSpPr>
        <p:spPr>
          <a:xfrm>
            <a:off x="457200" y="2080793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9pPr>
          </a:lstStyle>
          <a:p/>
        </p:txBody>
      </p:sp>
      <p:sp>
        <p:nvSpPr>
          <p:cNvPr id="26" name="Google Shape;26;p62"/>
          <p:cNvSpPr txBox="1"/>
          <p:nvPr>
            <p:ph idx="2" type="body"/>
          </p:nvPr>
        </p:nvSpPr>
        <p:spPr>
          <a:xfrm>
            <a:off x="457200" y="2560612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9pPr>
          </a:lstStyle>
          <a:p/>
        </p:txBody>
      </p:sp>
      <p:sp>
        <p:nvSpPr>
          <p:cNvPr id="27" name="Google Shape;27;p62"/>
          <p:cNvSpPr txBox="1"/>
          <p:nvPr>
            <p:ph idx="3" type="body"/>
          </p:nvPr>
        </p:nvSpPr>
        <p:spPr>
          <a:xfrm>
            <a:off x="4645033" y="2080793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9pPr>
          </a:lstStyle>
          <a:p/>
        </p:txBody>
      </p:sp>
      <p:sp>
        <p:nvSpPr>
          <p:cNvPr id="28" name="Google Shape;28;p62"/>
          <p:cNvSpPr txBox="1"/>
          <p:nvPr>
            <p:ph idx="4" type="body"/>
          </p:nvPr>
        </p:nvSpPr>
        <p:spPr>
          <a:xfrm>
            <a:off x="4645033" y="2560612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4"/>
          <p:cNvSpPr txBox="1"/>
          <p:nvPr>
            <p:ph type="title"/>
          </p:nvPr>
        </p:nvSpPr>
        <p:spPr>
          <a:xfrm>
            <a:off x="457213" y="119615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64"/>
          <p:cNvSpPr txBox="1"/>
          <p:nvPr>
            <p:ph idx="1" type="body"/>
          </p:nvPr>
        </p:nvSpPr>
        <p:spPr>
          <a:xfrm>
            <a:off x="3575050" y="1196161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sz="1500"/>
            </a:lvl9pPr>
          </a:lstStyle>
          <a:p/>
        </p:txBody>
      </p:sp>
      <p:sp>
        <p:nvSpPr>
          <p:cNvPr id="33" name="Google Shape;33;p64"/>
          <p:cNvSpPr txBox="1"/>
          <p:nvPr>
            <p:ph idx="2" type="body"/>
          </p:nvPr>
        </p:nvSpPr>
        <p:spPr>
          <a:xfrm>
            <a:off x="457213" y="2067699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5"/>
          <p:cNvSpPr txBox="1"/>
          <p:nvPr>
            <p:ph type="title"/>
          </p:nvPr>
        </p:nvSpPr>
        <p:spPr>
          <a:xfrm>
            <a:off x="1792288" y="3600452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5"/>
          <p:cNvSpPr/>
          <p:nvPr>
            <p:ph idx="2" type="pic"/>
          </p:nvPr>
        </p:nvSpPr>
        <p:spPr>
          <a:xfrm>
            <a:off x="1792288" y="1203602"/>
            <a:ext cx="5486400" cy="2342083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5"/>
          <p:cNvSpPr txBox="1"/>
          <p:nvPr>
            <p:ph idx="1" type="body"/>
          </p:nvPr>
        </p:nvSpPr>
        <p:spPr>
          <a:xfrm>
            <a:off x="1792288" y="4025510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23863" y="1221601"/>
            <a:ext cx="8424863" cy="378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–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»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/>
          <p:nvPr>
            <p:ph type="title"/>
          </p:nvPr>
        </p:nvSpPr>
        <p:spPr>
          <a:xfrm>
            <a:off x="323863" y="735546"/>
            <a:ext cx="7488498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8" name="Google Shape;58;p46"/>
          <p:cNvSpPr txBox="1"/>
          <p:nvPr>
            <p:ph idx="1" type="body"/>
          </p:nvPr>
        </p:nvSpPr>
        <p:spPr>
          <a:xfrm>
            <a:off x="323862" y="1221601"/>
            <a:ext cx="8424863" cy="3780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395535" y="1884692"/>
            <a:ext cx="8604956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/>
              <a:t>6CS005 High Performance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/>
              <a:t>Computing</a:t>
            </a:r>
            <a:endParaRPr sz="3300"/>
          </a:p>
        </p:txBody>
      </p:sp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395536" y="3201516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ockwell"/>
              <a:buNone/>
            </a:pPr>
            <a:r>
              <a:rPr lang="en"/>
              <a:t>Lecture 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ockwell"/>
              <a:buNone/>
            </a:pPr>
            <a:r>
              <a:rPr lang="en">
                <a:solidFill>
                  <a:srgbClr val="00B050"/>
                </a:solidFill>
              </a:rPr>
              <a:t>GPGPU Computing With CUDA</a:t>
            </a:r>
            <a:endParaRPr>
              <a:solidFill>
                <a:srgbClr val="00B050"/>
              </a:solidFill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Winning Applications Use Both CPU and GPU </a:t>
            </a:r>
            <a:endParaRPr sz="2200"/>
          </a:p>
        </p:txBody>
      </p:sp>
      <p:sp>
        <p:nvSpPr>
          <p:cNvPr id="167" name="Google Shape;167;p10"/>
          <p:cNvSpPr txBox="1"/>
          <p:nvPr/>
        </p:nvSpPr>
        <p:spPr>
          <a:xfrm>
            <a:off x="431025" y="1178125"/>
            <a:ext cx="39510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CPUs for sequential parts where latency matters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CPUs can be 10X+ faster than GPUs for sequential code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4793050" y="1178125"/>
            <a:ext cx="39510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GPUs for parallel parts where throughput wins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GPUs can be 10X+ faster than CPUs for parallel code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300" y="2840863"/>
            <a:ext cx="49053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Moto2 CFD hepia-cmefe 1.png - Wikimedia Commons"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6675" y="3495345"/>
            <a:ext cx="2695652" cy="1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What is GPGPU computing ?</a:t>
            </a:r>
            <a:endParaRPr sz="2200"/>
          </a:p>
        </p:txBody>
      </p:sp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179498" y="789550"/>
            <a:ext cx="7032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General Purpose computation using GPU in applications other than 3D graphics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GPU accelerates critical path of application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Data parallel algorithms leverage GPU attributes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Large data arrays, streaming throughput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Fine-grain SIMD parallelism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Low-latency floating point (FP) computation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Applications –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Game effects (FX) physics, image processing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Physical modeling, computational engineering, matrix algebra, convolution, correlation, sorting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D wallpaper: 3D, Rendering, Computer Graphics, human, woman, face ..." id="177" name="Google Shape;1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298" y="998879"/>
            <a:ext cx="1626802" cy="225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3 Ways to Accelerate Applications</a:t>
            </a:r>
            <a:endParaRPr sz="2200"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63" y="1099424"/>
            <a:ext cx="7629074" cy="342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NVIDIA GPU Accelerated Libraries</a:t>
            </a:r>
            <a:endParaRPr sz="2200"/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 b="0" l="24482" r="0" t="9255"/>
          <a:stretch/>
        </p:blipFill>
        <p:spPr>
          <a:xfrm>
            <a:off x="1358425" y="830475"/>
            <a:ext cx="6672900" cy="41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Compiler Directives: Easy, Portable Acceleration</a:t>
            </a:r>
            <a:endParaRPr sz="2200"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179512" y="789552"/>
            <a:ext cx="8784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OpenACC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Compiler directives for C, C++, and FORTRAN for GPU Programming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#pragma acc parallel loop copyin(input1[0:inputLength], input2[0:inputLength]), copyout(output[0:inputLength])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for(i = 0; i &lt; inputLength; ++i) {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    output[i] = input1[i] + input2[i];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}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Programming Languages: Most Performance and Flexible Acceleration</a:t>
            </a:r>
            <a:endParaRPr sz="22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16649" l="0" r="0" t="18486"/>
          <a:stretch/>
        </p:blipFill>
        <p:spPr>
          <a:xfrm>
            <a:off x="823913" y="1163750"/>
            <a:ext cx="7496175" cy="3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is CUDA?</a:t>
            </a:r>
            <a:endParaRPr/>
          </a:p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179512" y="789552"/>
            <a:ext cx="8784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CUDA Architecture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Compute Unified Device Architecture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Expose GPU parallelism for general-purpose computing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Retain performance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CUDA C/C++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Based on industry-standard C/C++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Small set of extensions to enable heterogeneous programming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Straightforward APIs to manage devices, memory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900" y="3576318"/>
            <a:ext cx="3741500" cy="1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Prerequisites to CUDA</a:t>
            </a:r>
            <a:endParaRPr sz="2200"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179512" y="789552"/>
            <a:ext cx="8784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You (probably) need experience with C or C++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You don’t need GPU experience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You don’t need parallel programming experience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You don’t need graphics experience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Heterogeneous Computing</a:t>
            </a:r>
            <a:endParaRPr/>
          </a:p>
        </p:txBody>
      </p:sp>
      <p:sp>
        <p:nvSpPr>
          <p:cNvPr id="220" name="Google Shape;220;p18"/>
          <p:cNvSpPr txBox="1"/>
          <p:nvPr>
            <p:ph idx="1" type="body"/>
          </p:nvPr>
        </p:nvSpPr>
        <p:spPr>
          <a:xfrm>
            <a:off x="179512" y="865752"/>
            <a:ext cx="8784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Terminology: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Host	The CPU and its memory (host memory)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Device	The GPU and its memory (device memory)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25" y="2232350"/>
            <a:ext cx="61912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/>
        </p:nvSpPr>
        <p:spPr>
          <a:xfrm>
            <a:off x="1566025" y="4130050"/>
            <a:ext cx="2054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5613175" y="4130050"/>
            <a:ext cx="2054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Heterogeneous Computing</a:t>
            </a:r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0" l="0" r="0" t="18012"/>
          <a:stretch/>
        </p:blipFill>
        <p:spPr>
          <a:xfrm>
            <a:off x="899475" y="794575"/>
            <a:ext cx="6384749" cy="4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179512" y="789552"/>
            <a:ext cx="8784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GPU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Computing Architecture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CPU vs GPU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GPGPU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Way to Accelerate Applications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CUDA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NVIDIA GPU Architecture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Simple Processing Flow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Vector Addition Example ( CPU and GPU)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CUDA Memories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CUDA Execution Model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Grid Block Thread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CUDA Compilation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Nvidia GPU Architecture</a:t>
            </a:r>
            <a:endParaRPr/>
          </a:p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179506" y="789550"/>
            <a:ext cx="45330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 scalable array of multithreaded Streaming Multiprocessors (SMs), each SM consists of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Scalar Processor (SP) cores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 multithreaded instruction unit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On-chip shared memory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GDDR5 SDRAM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PCIe interface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8581" y="763242"/>
            <a:ext cx="3409416" cy="426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Simple Processing Flow</a:t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 b="2018" l="0" r="0" t="15609"/>
          <a:stretch/>
        </p:blipFill>
        <p:spPr>
          <a:xfrm>
            <a:off x="1403525" y="1211750"/>
            <a:ext cx="6080826" cy="35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Simple Processing Flow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16478"/>
          <a:stretch/>
        </p:blipFill>
        <p:spPr>
          <a:xfrm>
            <a:off x="1220350" y="1053525"/>
            <a:ext cx="6080826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Simple Processing Flow</a:t>
            </a:r>
            <a:endParaRPr/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3">
            <a:alphaModFix/>
          </a:blip>
          <a:srcRect b="0" l="0" r="0" t="16142"/>
          <a:stretch/>
        </p:blipFill>
        <p:spPr>
          <a:xfrm>
            <a:off x="1531588" y="1183425"/>
            <a:ext cx="6080826" cy="35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0cf08df3a_0_9"/>
          <p:cNvSpPr txBox="1"/>
          <p:nvPr>
            <p:ph type="title"/>
          </p:nvPr>
        </p:nvSpPr>
        <p:spPr>
          <a:xfrm>
            <a:off x="2627785" y="89813"/>
            <a:ext cx="51780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5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600">
                <a:solidFill>
                  <a:schemeClr val="lt1"/>
                </a:solidFill>
              </a:rPr>
              <a:t>Simple Processing Flow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60" name="Google Shape;260;g320cf08df3a_0_9"/>
          <p:cNvSpPr/>
          <p:nvPr/>
        </p:nvSpPr>
        <p:spPr>
          <a:xfrm>
            <a:off x="1862413" y="722086"/>
            <a:ext cx="4457700" cy="426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20cf08df3a_0_9"/>
          <p:cNvSpPr txBox="1"/>
          <p:nvPr/>
        </p:nvSpPr>
        <p:spPr>
          <a:xfrm>
            <a:off x="7826200" y="4299942"/>
            <a:ext cx="918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800">
            <a:spAutoFit/>
          </a:bodyPr>
          <a:lstStyle/>
          <a:p>
            <a:pPr indent="0" lvl="0" marL="11516" marR="4607" rtl="0" algn="l">
              <a:lnSpc>
                <a:spcPct val="1122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2"/>
              <a:buFont typeface="Arial"/>
              <a:buNone/>
            </a:pPr>
            <a:r>
              <a:rPr b="0" i="0" lang="en" sz="16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 Wikipedia</a:t>
            </a:r>
            <a:endParaRPr b="0" i="0" sz="163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20cf08df3a_0_9"/>
          <p:cNvSpPr txBox="1"/>
          <p:nvPr/>
        </p:nvSpPr>
        <p:spPr>
          <a:xfrm>
            <a:off x="6237515" y="4912461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GPGPU Programming in CUDA | JBohara</a:t>
            </a:r>
            <a:endParaRPr b="0" i="0" sz="9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0cf08df3a_0_16"/>
          <p:cNvSpPr txBox="1"/>
          <p:nvPr/>
        </p:nvSpPr>
        <p:spPr>
          <a:xfrm>
            <a:off x="-155431" y="799703"/>
            <a:ext cx="58545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i="0" lang="en" sz="2000" u="none" cap="none" strike="noStrike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printf("Hello World!\n");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en" sz="2000" u="none" cap="none" strike="noStrike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 C that runs on the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compiler (nvcc) can be used to compile programs with no </a:t>
            </a:r>
            <a:r>
              <a:rPr b="1" i="1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device</a:t>
            </a: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20cf08df3a_0_16"/>
          <p:cNvSpPr txBox="1"/>
          <p:nvPr/>
        </p:nvSpPr>
        <p:spPr>
          <a:xfrm>
            <a:off x="5931850" y="1199804"/>
            <a:ext cx="28956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nvcc hello_world.cu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a.out</a:t>
            </a:r>
            <a:endParaRPr b="1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20cf08df3a_0_16"/>
          <p:cNvSpPr txBox="1"/>
          <p:nvPr/>
        </p:nvSpPr>
        <p:spPr>
          <a:xfrm>
            <a:off x="2748994" y="200124"/>
            <a:ext cx="7488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Hello World!</a:t>
            </a:r>
            <a:endParaRPr b="0" i="0" sz="2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0cf08df3a_0_22"/>
          <p:cNvSpPr txBox="1"/>
          <p:nvPr/>
        </p:nvSpPr>
        <p:spPr>
          <a:xfrm>
            <a:off x="251520" y="799703"/>
            <a:ext cx="83688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void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mykernel(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mykernel&lt;&lt;&lt;1,1&gt;&gt;&gt;();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printf("Hello World!\n");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874" lvl="0" marL="34287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Two new syntactic elements…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20cf08df3a_0_22"/>
          <p:cNvSpPr txBox="1"/>
          <p:nvPr/>
        </p:nvSpPr>
        <p:spPr>
          <a:xfrm>
            <a:off x="2504661" y="119269"/>
            <a:ext cx="5277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Hello World! with Device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0cf08df3a_0_27"/>
          <p:cNvSpPr txBox="1"/>
          <p:nvPr>
            <p:ph type="title"/>
          </p:nvPr>
        </p:nvSpPr>
        <p:spPr>
          <a:xfrm>
            <a:off x="2504661" y="119269"/>
            <a:ext cx="5277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Hello World! with Device Code</a:t>
            </a:r>
            <a:endParaRPr/>
          </a:p>
        </p:txBody>
      </p:sp>
      <p:sp>
        <p:nvSpPr>
          <p:cNvPr id="281" name="Google Shape;281;g320cf08df3a_0_27"/>
          <p:cNvSpPr txBox="1"/>
          <p:nvPr>
            <p:ph idx="1" type="body"/>
          </p:nvPr>
        </p:nvSpPr>
        <p:spPr>
          <a:xfrm>
            <a:off x="153212" y="997201"/>
            <a:ext cx="87849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000">
                <a:solidFill>
                  <a:srgbClr val="FF9933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void mykernel(void)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1923" lvl="0" marL="342883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CUDA C/C++ keyword </a:t>
            </a:r>
            <a:r>
              <a:rPr b="1" lang="en" sz="2000">
                <a:solidFill>
                  <a:srgbClr val="FF9933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</a:t>
            </a:r>
            <a:r>
              <a:rPr lang="en"/>
              <a:t>indicates a function that:</a:t>
            </a:r>
            <a:endParaRPr/>
          </a:p>
          <a:p>
            <a:pPr indent="-232395" lvl="1" marL="742913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Runs on the device</a:t>
            </a:r>
            <a:endParaRPr/>
          </a:p>
          <a:p>
            <a:pPr indent="-232395" lvl="1" marL="742913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Is called from host code</a:t>
            </a:r>
            <a:endParaRPr/>
          </a:p>
          <a:p>
            <a:pPr indent="-121270" lvl="1" marL="742913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/>
          </a:p>
          <a:p>
            <a:pPr indent="-281923" lvl="0" marL="342883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nvcc</a:t>
            </a:r>
            <a:r>
              <a:rPr lang="en"/>
              <a:t> separates source code into host and device components</a:t>
            </a:r>
            <a:endParaRPr/>
          </a:p>
          <a:p>
            <a:pPr indent="-232395" lvl="1" marL="742913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Device functions (e.g.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mykernel()</a:t>
            </a:r>
            <a:r>
              <a:rPr lang="en"/>
              <a:t>) processed by NVIDIA compiler</a:t>
            </a:r>
            <a:endParaRPr/>
          </a:p>
          <a:p>
            <a:pPr indent="-232395" lvl="1" marL="742913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Host functions (e.g.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lang="en"/>
              <a:t>) processed by standard host compiler</a:t>
            </a:r>
            <a:endParaRPr/>
          </a:p>
          <a:p>
            <a:pPr indent="-182868" lvl="2" marL="1142944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gcc</a:t>
            </a:r>
            <a:r>
              <a:rPr b="1"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cl.exe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0cf08df3a_0_32"/>
          <p:cNvSpPr txBox="1"/>
          <p:nvPr>
            <p:ph type="title"/>
          </p:nvPr>
        </p:nvSpPr>
        <p:spPr>
          <a:xfrm>
            <a:off x="2483767" y="141479"/>
            <a:ext cx="5544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Hello World! with Device Code</a:t>
            </a:r>
            <a:endParaRPr/>
          </a:p>
        </p:txBody>
      </p:sp>
      <p:sp>
        <p:nvSpPr>
          <p:cNvPr id="287" name="Google Shape;287;g320cf08df3a_0_32"/>
          <p:cNvSpPr txBox="1"/>
          <p:nvPr>
            <p:ph idx="1" type="body"/>
          </p:nvPr>
        </p:nvSpPr>
        <p:spPr>
          <a:xfrm>
            <a:off x="179562" y="1065776"/>
            <a:ext cx="87849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mykernel&lt;&lt;&lt;1,1&gt;&gt;&gt;();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716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Triple angle brackets mark a call from </a:t>
            </a:r>
            <a:r>
              <a:rPr i="1" lang="en"/>
              <a:t>host</a:t>
            </a:r>
            <a:r>
              <a:rPr lang="en"/>
              <a:t> code to </a:t>
            </a:r>
            <a:r>
              <a:rPr i="1" lang="en"/>
              <a:t>device</a:t>
            </a:r>
            <a:r>
              <a:rPr lang="en"/>
              <a:t> code</a:t>
            </a:r>
            <a:endParaRPr/>
          </a:p>
          <a:p>
            <a:pPr indent="-245730" lvl="1" marL="742913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Also called a “kernel launch”</a:t>
            </a:r>
            <a:endParaRPr/>
          </a:p>
          <a:p>
            <a:pPr indent="-245730" lvl="1" marL="742913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We’ll return to the parameters (1,1) later</a:t>
            </a:r>
            <a:endParaRPr/>
          </a:p>
          <a:p>
            <a:pPr indent="0" lvl="1" marL="457177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/>
          </a:p>
          <a:p>
            <a:pPr indent="-29716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That’s all that is required to execute a function on the GPU!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0cf08df3a_0_37"/>
          <p:cNvSpPr txBox="1"/>
          <p:nvPr/>
        </p:nvSpPr>
        <p:spPr>
          <a:xfrm>
            <a:off x="179512" y="908917"/>
            <a:ext cx="58545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void</a:t>
            </a: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mykernel(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mykernel&lt;&lt;&lt;1,1&gt;&gt;&gt;();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printf("Hello World!\n");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i="0" lang="en" sz="2000" u="none" cap="none" strike="noStrike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en" sz="2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mykernel()</a:t>
            </a: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does nothing, somewhat anticlimactic!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g320cf08df3a_0_37"/>
          <p:cNvSpPr txBox="1"/>
          <p:nvPr/>
        </p:nvSpPr>
        <p:spPr>
          <a:xfrm>
            <a:off x="6033975" y="1199813"/>
            <a:ext cx="40806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Output: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nvcc hello.cu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a.out</a:t>
            </a:r>
            <a:endParaRPr b="1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20cf08df3a_0_37"/>
          <p:cNvSpPr txBox="1"/>
          <p:nvPr/>
        </p:nvSpPr>
        <p:spPr>
          <a:xfrm>
            <a:off x="2535427" y="38013"/>
            <a:ext cx="5277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Hello World! with Device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GPU</a:t>
            </a:r>
            <a:endParaRPr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179512" y="789552"/>
            <a:ext cx="87849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GPU (graphics processing unit ) is a RISC specialized processor that offloads 3D graphics rendering from microprocessor.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GPUs are mainly used in embedded systems, mobile phones, personal computers, workstations and game consoles.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Highly parallel, highly multithreaded multiprocessor optimized for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graphic computing and other applications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Geforce3gpu.jpg - Simple English Wikipedia, the free encyclopedia"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5076" y="2964071"/>
            <a:ext cx="1993624" cy="14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0200" y="3012713"/>
            <a:ext cx="1284750" cy="13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3544750" y="4570150"/>
            <a:ext cx="2054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Fig.3: Nvidia GPU Chips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0cf08df3a_0_43"/>
          <p:cNvSpPr txBox="1"/>
          <p:nvPr>
            <p:ph type="title"/>
          </p:nvPr>
        </p:nvSpPr>
        <p:spPr>
          <a:xfrm>
            <a:off x="2123728" y="-59635"/>
            <a:ext cx="7488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5555"/>
              <a:buNone/>
            </a:pPr>
            <a:r>
              <a:rPr lang="en" sz="2800">
                <a:solidFill>
                  <a:schemeClr val="lt1"/>
                </a:solidFill>
              </a:rPr>
              <a:t>Parallel Programming in CUDA C/C++</a:t>
            </a:r>
            <a:endParaRPr/>
          </a:p>
        </p:txBody>
      </p:sp>
      <p:sp>
        <p:nvSpPr>
          <p:cNvPr id="300" name="Google Shape;300;g320cf08df3a_0_43"/>
          <p:cNvSpPr txBox="1"/>
          <p:nvPr/>
        </p:nvSpPr>
        <p:spPr>
          <a:xfrm>
            <a:off x="399005" y="941804"/>
            <a:ext cx="58545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74" lvl="0" marL="3428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wait… GPU computing is about massive parallelism!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74" lvl="0" marL="34287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874" lvl="0" marL="34287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need a more interesting example…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474" lvl="0" marL="34287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874" lvl="0" marL="342874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We’ll start by adding two integers and build up to vector addition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20cf08df3a_0_43"/>
          <p:cNvSpPr/>
          <p:nvPr/>
        </p:nvSpPr>
        <p:spPr>
          <a:xfrm>
            <a:off x="6582223" y="1878511"/>
            <a:ext cx="330000" cy="240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FC99"/>
              </a:gs>
              <a:gs pos="35000">
                <a:srgbClr val="DFFBB9"/>
              </a:gs>
              <a:gs pos="100000">
                <a:srgbClr val="F4FFE3"/>
              </a:gs>
            </a:gsLst>
            <a:lin ang="16200038" scaled="0"/>
          </a:gradFill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g320cf08df3a_0_43"/>
          <p:cNvCxnSpPr/>
          <p:nvPr/>
        </p:nvCxnSpPr>
        <p:spPr>
          <a:xfrm>
            <a:off x="6582223" y="2478578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320cf08df3a_0_43"/>
          <p:cNvCxnSpPr/>
          <p:nvPr/>
        </p:nvCxnSpPr>
        <p:spPr>
          <a:xfrm>
            <a:off x="6582223" y="2178545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320cf08df3a_0_43"/>
          <p:cNvCxnSpPr/>
          <p:nvPr/>
        </p:nvCxnSpPr>
        <p:spPr>
          <a:xfrm>
            <a:off x="6582223" y="2778611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320cf08df3a_0_43"/>
          <p:cNvCxnSpPr/>
          <p:nvPr/>
        </p:nvCxnSpPr>
        <p:spPr>
          <a:xfrm>
            <a:off x="6582223" y="3081807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g320cf08df3a_0_43"/>
          <p:cNvCxnSpPr/>
          <p:nvPr/>
        </p:nvCxnSpPr>
        <p:spPr>
          <a:xfrm>
            <a:off x="6582223" y="3378678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g320cf08df3a_0_43"/>
          <p:cNvCxnSpPr/>
          <p:nvPr/>
        </p:nvCxnSpPr>
        <p:spPr>
          <a:xfrm>
            <a:off x="6582223" y="3678711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g320cf08df3a_0_43"/>
          <p:cNvCxnSpPr/>
          <p:nvPr/>
        </p:nvCxnSpPr>
        <p:spPr>
          <a:xfrm>
            <a:off x="6582223" y="3981907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g320cf08df3a_0_43"/>
          <p:cNvSpPr/>
          <p:nvPr/>
        </p:nvSpPr>
        <p:spPr>
          <a:xfrm>
            <a:off x="7302303" y="1884836"/>
            <a:ext cx="330000" cy="240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FC99"/>
              </a:gs>
              <a:gs pos="35000">
                <a:srgbClr val="DFFBB9"/>
              </a:gs>
              <a:gs pos="100000">
                <a:srgbClr val="F4FFE3"/>
              </a:gs>
            </a:gsLst>
            <a:lin ang="16200038" scaled="0"/>
          </a:gradFill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g320cf08df3a_0_43"/>
          <p:cNvCxnSpPr/>
          <p:nvPr/>
        </p:nvCxnSpPr>
        <p:spPr>
          <a:xfrm>
            <a:off x="7302303" y="2484903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g320cf08df3a_0_43"/>
          <p:cNvCxnSpPr/>
          <p:nvPr/>
        </p:nvCxnSpPr>
        <p:spPr>
          <a:xfrm>
            <a:off x="7302303" y="2184869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g320cf08df3a_0_43"/>
          <p:cNvCxnSpPr/>
          <p:nvPr/>
        </p:nvCxnSpPr>
        <p:spPr>
          <a:xfrm>
            <a:off x="7302303" y="2784936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g320cf08df3a_0_43"/>
          <p:cNvCxnSpPr/>
          <p:nvPr/>
        </p:nvCxnSpPr>
        <p:spPr>
          <a:xfrm>
            <a:off x="7302303" y="3088132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g320cf08df3a_0_43"/>
          <p:cNvCxnSpPr/>
          <p:nvPr/>
        </p:nvCxnSpPr>
        <p:spPr>
          <a:xfrm>
            <a:off x="7302303" y="3385004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g320cf08df3a_0_43"/>
          <p:cNvCxnSpPr/>
          <p:nvPr/>
        </p:nvCxnSpPr>
        <p:spPr>
          <a:xfrm>
            <a:off x="7302303" y="3685036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g320cf08df3a_0_43"/>
          <p:cNvCxnSpPr/>
          <p:nvPr/>
        </p:nvCxnSpPr>
        <p:spPr>
          <a:xfrm>
            <a:off x="7302303" y="3988232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g320cf08df3a_0_43"/>
          <p:cNvSpPr/>
          <p:nvPr/>
        </p:nvSpPr>
        <p:spPr>
          <a:xfrm>
            <a:off x="8352421" y="1881674"/>
            <a:ext cx="330000" cy="240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FC99"/>
              </a:gs>
              <a:gs pos="35000">
                <a:srgbClr val="DFFBB9"/>
              </a:gs>
              <a:gs pos="100000">
                <a:srgbClr val="F4FFE3"/>
              </a:gs>
            </a:gsLst>
            <a:lin ang="16200038" scaled="0"/>
          </a:gradFill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320cf08df3a_0_43"/>
          <p:cNvCxnSpPr/>
          <p:nvPr/>
        </p:nvCxnSpPr>
        <p:spPr>
          <a:xfrm>
            <a:off x="8352421" y="2481740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g320cf08df3a_0_43"/>
          <p:cNvCxnSpPr/>
          <p:nvPr/>
        </p:nvCxnSpPr>
        <p:spPr>
          <a:xfrm>
            <a:off x="8352421" y="2181707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g320cf08df3a_0_43"/>
          <p:cNvCxnSpPr/>
          <p:nvPr/>
        </p:nvCxnSpPr>
        <p:spPr>
          <a:xfrm>
            <a:off x="8352421" y="2781773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g320cf08df3a_0_43"/>
          <p:cNvCxnSpPr/>
          <p:nvPr/>
        </p:nvCxnSpPr>
        <p:spPr>
          <a:xfrm>
            <a:off x="8352421" y="3084969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g320cf08df3a_0_43"/>
          <p:cNvCxnSpPr/>
          <p:nvPr/>
        </p:nvCxnSpPr>
        <p:spPr>
          <a:xfrm>
            <a:off x="8352421" y="3381840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g320cf08df3a_0_43"/>
          <p:cNvCxnSpPr/>
          <p:nvPr/>
        </p:nvCxnSpPr>
        <p:spPr>
          <a:xfrm>
            <a:off x="8352421" y="3681873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g320cf08df3a_0_43"/>
          <p:cNvCxnSpPr/>
          <p:nvPr/>
        </p:nvCxnSpPr>
        <p:spPr>
          <a:xfrm>
            <a:off x="8352421" y="3985070"/>
            <a:ext cx="330000" cy="0"/>
          </a:xfrm>
          <a:prstGeom prst="straightConnector1">
            <a:avLst/>
          </a:prstGeom>
          <a:noFill/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g320cf08df3a_0_43"/>
          <p:cNvSpPr/>
          <p:nvPr/>
        </p:nvSpPr>
        <p:spPr>
          <a:xfrm>
            <a:off x="6965123" y="2928629"/>
            <a:ext cx="300000" cy="300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D8FC99"/>
              </a:gs>
              <a:gs pos="35000">
                <a:srgbClr val="DFFBB9"/>
              </a:gs>
              <a:gs pos="100000">
                <a:srgbClr val="F4FFE3"/>
              </a:gs>
            </a:gsLst>
            <a:lin ang="16200038" scaled="0"/>
          </a:gradFill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20cf08df3a_0_43"/>
          <p:cNvSpPr/>
          <p:nvPr/>
        </p:nvSpPr>
        <p:spPr>
          <a:xfrm>
            <a:off x="7831883" y="2907667"/>
            <a:ext cx="381000" cy="381000"/>
          </a:xfrm>
          <a:prstGeom prst="mathEqual">
            <a:avLst>
              <a:gd fmla="val 23520" name="adj1"/>
              <a:gd fmla="val 11760" name="adj2"/>
            </a:avLst>
          </a:prstGeom>
          <a:gradFill>
            <a:gsLst>
              <a:gs pos="0">
                <a:srgbClr val="D8FC99"/>
              </a:gs>
              <a:gs pos="35000">
                <a:srgbClr val="DFFBB9"/>
              </a:gs>
              <a:gs pos="100000">
                <a:srgbClr val="F4FFE3"/>
              </a:gs>
            </a:gsLst>
            <a:lin ang="16200038" scaled="0"/>
          </a:gradFill>
          <a:ln cap="flat" cmpd="sng" w="9525">
            <a:solidFill>
              <a:srgbClr val="88AD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20cf08df3a_0_43"/>
          <p:cNvSpPr txBox="1"/>
          <p:nvPr/>
        </p:nvSpPr>
        <p:spPr>
          <a:xfrm>
            <a:off x="6618868" y="4309040"/>
            <a:ext cx="3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20cf08df3a_0_43"/>
          <p:cNvSpPr txBox="1"/>
          <p:nvPr/>
        </p:nvSpPr>
        <p:spPr>
          <a:xfrm>
            <a:off x="7338948" y="4309040"/>
            <a:ext cx="3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20cf08df3a_0_43"/>
          <p:cNvSpPr txBox="1"/>
          <p:nvPr/>
        </p:nvSpPr>
        <p:spPr>
          <a:xfrm>
            <a:off x="8389065" y="4309040"/>
            <a:ext cx="30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b="1" i="0" sz="3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Data Parallelism - Vector Addition</a:t>
            </a:r>
            <a:endParaRPr sz="2200"/>
          </a:p>
        </p:txBody>
      </p:sp>
      <p:sp>
        <p:nvSpPr>
          <p:cNvPr id="335" name="Google Shape;335;p24"/>
          <p:cNvSpPr/>
          <p:nvPr/>
        </p:nvSpPr>
        <p:spPr>
          <a:xfrm>
            <a:off x="2858252" y="1112125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A[0]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1317175" y="1184464"/>
            <a:ext cx="135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Palatino"/>
                <a:ea typeface="Palatino"/>
                <a:cs typeface="Palatino"/>
                <a:sym typeface="Palatino"/>
              </a:rPr>
              <a:t>vector 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1317175" y="2060638"/>
            <a:ext cx="135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Palatino"/>
                <a:ea typeface="Palatino"/>
                <a:cs typeface="Palatino"/>
                <a:sym typeface="Palatino"/>
              </a:rPr>
              <a:t>vector 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1336359" y="3775233"/>
            <a:ext cx="1353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Palatino"/>
                <a:ea typeface="Palatino"/>
                <a:cs typeface="Palatino"/>
                <a:sym typeface="Palatino"/>
              </a:rPr>
              <a:t>vector 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3835523" y="1112125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A[1]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4812793" y="1112125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A[2]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6728962" y="1112125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A[N-1]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2858252" y="1992889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B[0]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3835523" y="1992889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B[1]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4812793" y="1992889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B[2]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5977217" y="1247627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92D050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4"/>
          <p:cNvSpPr txBox="1"/>
          <p:nvPr/>
        </p:nvSpPr>
        <p:spPr>
          <a:xfrm>
            <a:off x="5977217" y="2060639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92D050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6728962" y="1992889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B[N-1]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2858252" y="3686664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C[0]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4"/>
          <p:cNvSpPr/>
          <p:nvPr/>
        </p:nvSpPr>
        <p:spPr>
          <a:xfrm>
            <a:off x="3835523" y="3686664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C[1]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4812793" y="3686664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C[2]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6728962" y="3686664"/>
            <a:ext cx="977700" cy="5418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C[N-1]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5977217" y="3822166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92D050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3083776" y="2873652"/>
            <a:ext cx="526200" cy="4743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24"/>
          <p:cNvCxnSpPr>
            <a:endCxn id="353" idx="1"/>
          </p:cNvCxnSpPr>
          <p:nvPr/>
        </p:nvCxnSpPr>
        <p:spPr>
          <a:xfrm>
            <a:off x="3159036" y="1654312"/>
            <a:ext cx="1800" cy="12888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5" name="Google Shape;355;p24"/>
          <p:cNvCxnSpPr>
            <a:endCxn id="353" idx="7"/>
          </p:cNvCxnSpPr>
          <p:nvPr/>
        </p:nvCxnSpPr>
        <p:spPr>
          <a:xfrm flipH="1">
            <a:off x="3532916" y="2535112"/>
            <a:ext cx="1800" cy="4080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6" name="Google Shape;356;p24"/>
          <p:cNvCxnSpPr>
            <a:stCxn id="353" idx="4"/>
            <a:endCxn id="348" idx="0"/>
          </p:cNvCxnSpPr>
          <p:nvPr/>
        </p:nvCxnSpPr>
        <p:spPr>
          <a:xfrm>
            <a:off x="3346876" y="3347952"/>
            <a:ext cx="300" cy="3387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7" name="Google Shape;357;p24"/>
          <p:cNvSpPr/>
          <p:nvPr/>
        </p:nvSpPr>
        <p:spPr>
          <a:xfrm>
            <a:off x="4061047" y="2873652"/>
            <a:ext cx="526200" cy="4743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24"/>
          <p:cNvCxnSpPr>
            <a:endCxn id="357" idx="1"/>
          </p:cNvCxnSpPr>
          <p:nvPr/>
        </p:nvCxnSpPr>
        <p:spPr>
          <a:xfrm>
            <a:off x="4136307" y="1654312"/>
            <a:ext cx="1800" cy="12888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9" name="Google Shape;359;p24"/>
          <p:cNvCxnSpPr>
            <a:endCxn id="357" idx="7"/>
          </p:cNvCxnSpPr>
          <p:nvPr/>
        </p:nvCxnSpPr>
        <p:spPr>
          <a:xfrm flipH="1">
            <a:off x="4510187" y="2535112"/>
            <a:ext cx="1800" cy="4080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0" name="Google Shape;360;p24"/>
          <p:cNvCxnSpPr>
            <a:stCxn id="357" idx="4"/>
          </p:cNvCxnSpPr>
          <p:nvPr/>
        </p:nvCxnSpPr>
        <p:spPr>
          <a:xfrm flipH="1">
            <a:off x="4320847" y="3347952"/>
            <a:ext cx="3300" cy="3387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1" name="Google Shape;361;p24"/>
          <p:cNvSpPr/>
          <p:nvPr/>
        </p:nvSpPr>
        <p:spPr>
          <a:xfrm>
            <a:off x="5038317" y="2873652"/>
            <a:ext cx="526200" cy="4743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24"/>
          <p:cNvCxnSpPr>
            <a:endCxn id="361" idx="1"/>
          </p:cNvCxnSpPr>
          <p:nvPr/>
        </p:nvCxnSpPr>
        <p:spPr>
          <a:xfrm>
            <a:off x="5113577" y="1654312"/>
            <a:ext cx="1800" cy="12888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3" name="Google Shape;363;p24"/>
          <p:cNvCxnSpPr>
            <a:endCxn id="361" idx="7"/>
          </p:cNvCxnSpPr>
          <p:nvPr/>
        </p:nvCxnSpPr>
        <p:spPr>
          <a:xfrm flipH="1">
            <a:off x="5487457" y="2535112"/>
            <a:ext cx="1800" cy="4080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4" name="Google Shape;364;p24"/>
          <p:cNvCxnSpPr>
            <a:stCxn id="361" idx="4"/>
          </p:cNvCxnSpPr>
          <p:nvPr/>
        </p:nvCxnSpPr>
        <p:spPr>
          <a:xfrm flipH="1">
            <a:off x="5298117" y="3347952"/>
            <a:ext cx="3300" cy="3387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5" name="Google Shape;365;p24"/>
          <p:cNvSpPr/>
          <p:nvPr/>
        </p:nvSpPr>
        <p:spPr>
          <a:xfrm>
            <a:off x="6954486" y="2873652"/>
            <a:ext cx="526200" cy="474300"/>
          </a:xfrm>
          <a:prstGeom prst="ellipse">
            <a:avLst/>
          </a:prstGeom>
          <a:solidFill>
            <a:srgbClr val="000000"/>
          </a:solidFill>
          <a:ln cap="flat" cmpd="sng" w="254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24"/>
          <p:cNvCxnSpPr>
            <a:endCxn id="365" idx="1"/>
          </p:cNvCxnSpPr>
          <p:nvPr/>
        </p:nvCxnSpPr>
        <p:spPr>
          <a:xfrm>
            <a:off x="7029746" y="1654312"/>
            <a:ext cx="1800" cy="12888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7" name="Google Shape;367;p24"/>
          <p:cNvCxnSpPr>
            <a:endCxn id="365" idx="7"/>
          </p:cNvCxnSpPr>
          <p:nvPr/>
        </p:nvCxnSpPr>
        <p:spPr>
          <a:xfrm flipH="1">
            <a:off x="7403626" y="2535112"/>
            <a:ext cx="1800" cy="4080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8" name="Google Shape;368;p24"/>
          <p:cNvCxnSpPr>
            <a:stCxn id="365" idx="4"/>
          </p:cNvCxnSpPr>
          <p:nvPr/>
        </p:nvCxnSpPr>
        <p:spPr>
          <a:xfrm flipH="1">
            <a:off x="7214286" y="3347952"/>
            <a:ext cx="3300" cy="3387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Heterogeneous Computing vecAdd CUDA Host Code</a:t>
            </a:r>
            <a:endParaRPr sz="2400"/>
          </a:p>
        </p:txBody>
      </p:sp>
      <p:sp>
        <p:nvSpPr>
          <p:cNvPr id="374" name="Google Shape;374;p26"/>
          <p:cNvSpPr/>
          <p:nvPr/>
        </p:nvSpPr>
        <p:spPr>
          <a:xfrm>
            <a:off x="810925" y="1907499"/>
            <a:ext cx="840900" cy="4050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281150" y="1502657"/>
            <a:ext cx="1541700" cy="911100"/>
          </a:xfrm>
          <a:prstGeom prst="rect">
            <a:avLst/>
          </a:prstGeom>
          <a:noFill/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330085" y="1502657"/>
            <a:ext cx="134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Host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2632820" y="1907499"/>
            <a:ext cx="981000" cy="4050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2352529" y="1502657"/>
            <a:ext cx="1541700" cy="911100"/>
          </a:xfrm>
          <a:prstGeom prst="rect">
            <a:avLst/>
          </a:prstGeom>
          <a:noFill/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2352530" y="1477138"/>
            <a:ext cx="15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Device 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1651800" y="1199026"/>
            <a:ext cx="1191600" cy="303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1828638" y="732900"/>
            <a:ext cx="13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Part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6"/>
          <p:cNvSpPr/>
          <p:nvPr/>
        </p:nvSpPr>
        <p:spPr>
          <a:xfrm flipH="1">
            <a:off x="1651439" y="2464157"/>
            <a:ext cx="1191600" cy="252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1898711" y="2706490"/>
            <a:ext cx="13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Part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4023850" y="890774"/>
            <a:ext cx="46929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#include &lt;cuda.h&gt;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vecAdd(float *h_A, float *h_B, float *h_C, int n)‏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int size = n* sizeof(float); 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float *d_A, *d_B, *d_C;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Part 1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Allocate device memory for A, B, and C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copy A and B to device memory 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Part 2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Kernel launch code – the device performs the actual vector addition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04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   // Part 3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	   // copy C from the device memory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Free device vectors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2727932" y="1474756"/>
            <a:ext cx="98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Part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Vector Addition – Traditional C Code</a:t>
            </a:r>
            <a:endParaRPr sz="2200"/>
          </a:p>
        </p:txBody>
      </p:sp>
      <p:sp>
        <p:nvSpPr>
          <p:cNvPr id="391" name="Google Shape;391;p25"/>
          <p:cNvSpPr txBox="1"/>
          <p:nvPr/>
        </p:nvSpPr>
        <p:spPr>
          <a:xfrm>
            <a:off x="360800" y="865900"/>
            <a:ext cx="83706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n" sz="14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// Compute vector sum C = A + B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1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void vecAdd(float *h_A, float *h_B, float *h_C, int n)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int i;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rPr b="1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    for (i = 0; i&lt;n; i++) h_C[i] = h_A[i] + h_B[i];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76B9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" sz="14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// Memory allocation for h_A, h_B, and h_C</a:t>
            </a:r>
            <a:endParaRPr b="0" i="0" sz="1400" u="none" cap="none" strike="noStrike">
              <a:solidFill>
                <a:srgbClr val="FA6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	  // I/O to read h_A and h_B, N elements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b="0" i="0" lang="en" sz="14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" sz="14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vecAdd</a:t>
            </a:r>
            <a:r>
              <a:rPr b="1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(h_A, h_B, h_C, N);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0cf08df3a_0_77"/>
          <p:cNvSpPr txBox="1"/>
          <p:nvPr>
            <p:ph type="title"/>
          </p:nvPr>
        </p:nvSpPr>
        <p:spPr>
          <a:xfrm>
            <a:off x="2483767" y="106109"/>
            <a:ext cx="529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Addition on the Device</a:t>
            </a:r>
            <a:endParaRPr/>
          </a:p>
        </p:txBody>
      </p:sp>
      <p:sp>
        <p:nvSpPr>
          <p:cNvPr id="397" name="Google Shape;397;g320cf08df3a_0_77"/>
          <p:cNvSpPr txBox="1"/>
          <p:nvPr>
            <p:ph idx="1" type="body"/>
          </p:nvPr>
        </p:nvSpPr>
        <p:spPr>
          <a:xfrm>
            <a:off x="179512" y="592164"/>
            <a:ext cx="87849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23" lvl="0" marL="3428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A simple kernel to add two integers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void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add(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*a,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 *b,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*c)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	*c = *a + *b;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13968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8192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As before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is a CUDA C/C++ keyword meaning</a:t>
            </a:r>
            <a:endParaRPr/>
          </a:p>
          <a:p>
            <a:pPr indent="-251445" lvl="1" marL="742913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–"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add() </a:t>
            </a:r>
            <a:r>
              <a:rPr lang="en"/>
              <a:t>will execute on the device</a:t>
            </a:r>
            <a:endParaRPr/>
          </a:p>
          <a:p>
            <a:pPr indent="-251445" lvl="1" marL="742913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–"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add() </a:t>
            </a:r>
            <a:r>
              <a:rPr lang="en"/>
              <a:t>will be called from the 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0cf08df3a_0_82"/>
          <p:cNvSpPr txBox="1"/>
          <p:nvPr>
            <p:ph type="title"/>
          </p:nvPr>
        </p:nvSpPr>
        <p:spPr>
          <a:xfrm>
            <a:off x="2483767" y="106109"/>
            <a:ext cx="529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Addition on the Device</a:t>
            </a:r>
            <a:endParaRPr/>
          </a:p>
        </p:txBody>
      </p:sp>
      <p:sp>
        <p:nvSpPr>
          <p:cNvPr id="403" name="Google Shape;403;g320cf08df3a_0_82"/>
          <p:cNvSpPr txBox="1"/>
          <p:nvPr>
            <p:ph idx="1" type="body"/>
          </p:nvPr>
        </p:nvSpPr>
        <p:spPr>
          <a:xfrm>
            <a:off x="179512" y="592164"/>
            <a:ext cx="87849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-266683" lvl="0" marL="3428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Note that we use pointers for the variables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void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add(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*a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*b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*c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*c = *a + *b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5258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•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add() </a:t>
            </a:r>
            <a:r>
              <a:rPr lang="en"/>
              <a:t>runs on the device, so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/>
              <a:t>,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/>
              <a:t> and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/>
              <a:t> must point to device memory</a:t>
            </a:r>
            <a:endParaRPr/>
          </a:p>
          <a:p>
            <a:pPr indent="-215883" lvl="0" marL="34288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6668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We need to allocate memory on the GPU</a:t>
            </a:r>
            <a:endParaRPr/>
          </a:p>
          <a:p>
            <a:pPr indent="-13968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0cf08df3a_0_87"/>
          <p:cNvSpPr txBox="1"/>
          <p:nvPr>
            <p:ph type="title"/>
          </p:nvPr>
        </p:nvSpPr>
        <p:spPr>
          <a:xfrm>
            <a:off x="2483767" y="106109"/>
            <a:ext cx="529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Memory Management</a:t>
            </a:r>
            <a:endParaRPr/>
          </a:p>
        </p:txBody>
      </p:sp>
      <p:sp>
        <p:nvSpPr>
          <p:cNvPr id="409" name="Google Shape;409;g320cf08df3a_0_87"/>
          <p:cNvSpPr txBox="1"/>
          <p:nvPr>
            <p:ph idx="1" type="body"/>
          </p:nvPr>
        </p:nvSpPr>
        <p:spPr>
          <a:xfrm>
            <a:off x="251520" y="1200161"/>
            <a:ext cx="87309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97163" lvl="0" marL="3428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Host and device memory are separate entities</a:t>
            </a:r>
            <a:endParaRPr/>
          </a:p>
          <a:p>
            <a:pPr indent="-245730" lvl="1" marL="742913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Helvetica Neue"/>
              <a:buChar char="–"/>
            </a:pPr>
            <a:r>
              <a:rPr i="1" lang="en">
                <a:solidFill>
                  <a:schemeClr val="accent6"/>
                </a:solidFill>
              </a:rPr>
              <a:t>Device</a:t>
            </a:r>
            <a:r>
              <a:rPr i="1" lang="en">
                <a:solidFill>
                  <a:schemeClr val="accent4"/>
                </a:solidFill>
              </a:rPr>
              <a:t> </a:t>
            </a:r>
            <a:r>
              <a:rPr lang="en"/>
              <a:t>pointers point to GPU memory</a:t>
            </a:r>
            <a:endParaRPr/>
          </a:p>
          <a:p>
            <a:pPr indent="0" lvl="2" marL="1088938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"/>
              <a:t>May be passed to/from host code</a:t>
            </a:r>
            <a:endParaRPr/>
          </a:p>
          <a:p>
            <a:pPr indent="0" lvl="2" marL="1088938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"/>
              <a:t>May </a:t>
            </a:r>
            <a:r>
              <a:rPr i="1" lang="en"/>
              <a:t>not </a:t>
            </a:r>
            <a:r>
              <a:rPr lang="en"/>
              <a:t>be dereferenced in host code</a:t>
            </a:r>
            <a:endParaRPr i="1"/>
          </a:p>
          <a:p>
            <a:pPr indent="-245730" lvl="1" marL="742913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Helvetica Neue"/>
              <a:buChar char="–"/>
            </a:pPr>
            <a:r>
              <a:rPr i="1" lang="en">
                <a:solidFill>
                  <a:schemeClr val="accent6"/>
                </a:solidFill>
              </a:rPr>
              <a:t>Host </a:t>
            </a:r>
            <a:r>
              <a:rPr lang="en"/>
              <a:t>pointers point to CPU memory</a:t>
            </a:r>
            <a:endParaRPr/>
          </a:p>
          <a:p>
            <a:pPr indent="0" lvl="2" marL="1088938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"/>
              <a:t>May be passed to/from device code</a:t>
            </a:r>
            <a:endParaRPr/>
          </a:p>
          <a:p>
            <a:pPr indent="0" lvl="2" marL="1088938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"/>
              <a:t>May </a:t>
            </a:r>
            <a:r>
              <a:rPr i="1" lang="en"/>
              <a:t>not </a:t>
            </a:r>
            <a:r>
              <a:rPr lang="en"/>
              <a:t>be dereferenced in device code</a:t>
            </a:r>
            <a:endParaRPr/>
          </a:p>
          <a:p>
            <a:pPr indent="-170162" lvl="0" marL="342883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97163" lvl="0" marL="342883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•"/>
            </a:pPr>
            <a:r>
              <a:rPr lang="en"/>
              <a:t>Simple CUDA API for handling device memory</a:t>
            </a:r>
            <a:endParaRPr/>
          </a:p>
          <a:p>
            <a:pPr indent="-245730" lvl="1" marL="742913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–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cudaMalloc()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cudaFree()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cudaMemcpy()</a:t>
            </a:r>
            <a:endParaRPr/>
          </a:p>
          <a:p>
            <a:pPr indent="-245730" lvl="1" marL="742913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–"/>
            </a:pPr>
            <a:r>
              <a:rPr lang="en"/>
              <a:t>Similar to the C equivalents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free()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memcpy()</a:t>
            </a:r>
            <a:endParaRPr/>
          </a:p>
          <a:p>
            <a:pPr indent="0" lvl="2" marL="1088938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descr="\\JASON-PC\Users\Jason\Documents\CUDA by Example\host.png" id="410" name="Google Shape;410;g320cf08df3a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7145" y="2380499"/>
            <a:ext cx="911351" cy="683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JASON-PC\Users\Jason\Documents\CUDA by Example\Tesla_c1060_3qtr.png" id="411" name="Google Shape;411;g320cf08df3a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160" y="1608696"/>
            <a:ext cx="924883" cy="62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0cf08df3a_0_94"/>
          <p:cNvSpPr txBox="1"/>
          <p:nvPr>
            <p:ph type="title"/>
          </p:nvPr>
        </p:nvSpPr>
        <p:spPr>
          <a:xfrm>
            <a:off x="2483767" y="106109"/>
            <a:ext cx="529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Addition on the Device: 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add()</a:t>
            </a:r>
            <a:endParaRPr/>
          </a:p>
        </p:txBody>
      </p:sp>
      <p:sp>
        <p:nvSpPr>
          <p:cNvPr id="417" name="Google Shape;417;g320cf08df3a_0_94"/>
          <p:cNvSpPr txBox="1"/>
          <p:nvPr>
            <p:ph idx="1" type="body"/>
          </p:nvPr>
        </p:nvSpPr>
        <p:spPr>
          <a:xfrm>
            <a:off x="179512" y="592164"/>
            <a:ext cx="87849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883" lvl="0" marL="3428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</a:pPr>
            <a:r>
              <a:rPr lang="en"/>
              <a:t>Returning to our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add()</a:t>
            </a:r>
            <a:r>
              <a:rPr b="1" lang="en"/>
              <a:t> </a:t>
            </a:r>
            <a:r>
              <a:rPr lang="en"/>
              <a:t>kernel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 void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add(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*a,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 *b, </a:t>
            </a:r>
            <a:r>
              <a:rPr b="1" lang="en" sz="2000">
                <a:solidFill>
                  <a:srgbClr val="8AAD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20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*c)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	*c = *a + *b;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13968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883" lvl="0" marL="342883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</a:pPr>
            <a:r>
              <a:rPr lang="en"/>
              <a:t>Let’s take a look at main()…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0cf08df3a_0_99"/>
          <p:cNvSpPr txBox="1"/>
          <p:nvPr>
            <p:ph type="title"/>
          </p:nvPr>
        </p:nvSpPr>
        <p:spPr>
          <a:xfrm>
            <a:off x="2483767" y="106109"/>
            <a:ext cx="529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Addition on the Device: 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endParaRPr/>
          </a:p>
        </p:txBody>
      </p:sp>
      <p:sp>
        <p:nvSpPr>
          <p:cNvPr id="423" name="Google Shape;423;g320cf08df3a_0_99"/>
          <p:cNvSpPr txBox="1"/>
          <p:nvPr>
            <p:ph idx="1" type="body"/>
          </p:nvPr>
        </p:nvSpPr>
        <p:spPr>
          <a:xfrm>
            <a:off x="1" y="1200161"/>
            <a:ext cx="9072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main(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7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a, b, c;	            </a:t>
            </a: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host copies of a, b,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*d_a, *d_b, *d_c;	     </a:t>
            </a: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device copies of a, b,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size = 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sizeof(int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1" sz="17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None/>
            </a:pP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	// Allocate space for device copies of a, b,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cudaMalloc((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**)&amp;d_a, size);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cudaMalloc((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**)&amp;d_b, size);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cudaMalloc((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**)&amp;d_c, size);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None/>
            </a:pP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	// Setup input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a = 2;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b = 7;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0cf08df3a_0_104"/>
          <p:cNvSpPr txBox="1"/>
          <p:nvPr>
            <p:ph type="title"/>
          </p:nvPr>
        </p:nvSpPr>
        <p:spPr>
          <a:xfrm>
            <a:off x="2483767" y="106109"/>
            <a:ext cx="529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Addition on the Device: 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endParaRPr/>
          </a:p>
        </p:txBody>
      </p:sp>
      <p:sp>
        <p:nvSpPr>
          <p:cNvPr id="429" name="Google Shape;429;g320cf08df3a_0_104"/>
          <p:cNvSpPr txBox="1"/>
          <p:nvPr>
            <p:ph idx="1" type="body"/>
          </p:nvPr>
        </p:nvSpPr>
        <p:spPr>
          <a:xfrm>
            <a:off x="0" y="1200161"/>
            <a:ext cx="91440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Copy inputs to device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cudaMemcpy(d_a, &amp;a, size, cudaMemcpyHostToDevice);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cudaMemcpy(d_b, &amp;b, size, cudaMemcpyHostToDevice);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None/>
            </a:pP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	// Launch add() kernel on GPU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add&lt;&lt;&lt;1,1&gt;&gt;&gt;(d_a, d_b, d_c);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None/>
            </a:pP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	// Copy result back to 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cudaMemcpy(&amp;c, d_c, size, cudaMemcpyDeviceToHost);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1" i="1" sz="17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None/>
            </a:pPr>
            <a:r>
              <a:rPr b="1" i="1"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		// Cleanup</a:t>
            </a:r>
            <a:endParaRPr b="1" i="1" sz="17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cudaFree(d_a); cudaFree(d_b); cudaFree(d_c);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17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None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Historical PC</a:t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00" y="783379"/>
            <a:ext cx="568642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6810100" y="2744150"/>
            <a:ext cx="2054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Fig.1: Historical PC. VGA controller drives graphics display from frame buffer memory.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Partial Overview of CUDA Memories</a:t>
            </a:r>
            <a:endParaRPr sz="2200"/>
          </a:p>
        </p:txBody>
      </p:sp>
      <p:sp>
        <p:nvSpPr>
          <p:cNvPr id="435" name="Google Shape;435;p27"/>
          <p:cNvSpPr txBox="1"/>
          <p:nvPr/>
        </p:nvSpPr>
        <p:spPr>
          <a:xfrm>
            <a:off x="4591650" y="1199275"/>
            <a:ext cx="38364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 code can: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7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R/W per-thread registers</a:t>
            </a:r>
            <a:endParaRPr b="0" i="0" sz="12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7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R/W all-shared global memory</a:t>
            </a:r>
            <a:endParaRPr b="0" i="0" sz="12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1" marL="642937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code can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7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data to/from per grid global memory </a:t>
            </a:r>
            <a:endParaRPr b="0" i="0" sz="12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583425" y="2567243"/>
            <a:ext cx="571800" cy="62610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33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Palatino"/>
                <a:ea typeface="Palatino"/>
                <a:cs typeface="Palatino"/>
                <a:sym typeface="Palatino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1208501" y="1547093"/>
            <a:ext cx="3347700" cy="172800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(Device)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1351757" y="2848703"/>
            <a:ext cx="3165000" cy="2982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1265840" y="1749234"/>
            <a:ext cx="1636800" cy="9729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Block (0,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1333359" y="2037996"/>
            <a:ext cx="730800" cy="5247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0)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1389281" y="2139475"/>
            <a:ext cx="639300" cy="1833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27"/>
          <p:cNvCxnSpPr/>
          <p:nvPr/>
        </p:nvCxnSpPr>
        <p:spPr>
          <a:xfrm>
            <a:off x="1681658" y="2585203"/>
            <a:ext cx="0" cy="268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3" name="Google Shape;443;p27"/>
          <p:cNvCxnSpPr/>
          <p:nvPr/>
        </p:nvCxnSpPr>
        <p:spPr>
          <a:xfrm>
            <a:off x="2507328" y="2585203"/>
            <a:ext cx="0" cy="268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4" name="Google Shape;444;p27"/>
          <p:cNvSpPr txBox="1"/>
          <p:nvPr/>
        </p:nvSpPr>
        <p:spPr>
          <a:xfrm>
            <a:off x="2948717" y="1747395"/>
            <a:ext cx="1575600" cy="9744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Block (0, 1)</a:t>
            </a:r>
            <a:endParaRPr b="0" i="0" sz="180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27"/>
          <p:cNvCxnSpPr/>
          <p:nvPr/>
        </p:nvCxnSpPr>
        <p:spPr>
          <a:xfrm>
            <a:off x="3401805" y="2587748"/>
            <a:ext cx="0" cy="268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4158670" y="2571979"/>
            <a:ext cx="0" cy="268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7" name="Google Shape;447;p27"/>
          <p:cNvCxnSpPr/>
          <p:nvPr/>
        </p:nvCxnSpPr>
        <p:spPr>
          <a:xfrm>
            <a:off x="1065068" y="2764753"/>
            <a:ext cx="2853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8" name="Google Shape;448;p27"/>
          <p:cNvSpPr txBox="1"/>
          <p:nvPr/>
        </p:nvSpPr>
        <p:spPr>
          <a:xfrm>
            <a:off x="3001945" y="2047380"/>
            <a:ext cx="730800" cy="5247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0)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3057867" y="2148860"/>
            <a:ext cx="639300" cy="1833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7"/>
          <p:cNvSpPr txBox="1"/>
          <p:nvPr/>
        </p:nvSpPr>
        <p:spPr>
          <a:xfrm>
            <a:off x="2131706" y="2037996"/>
            <a:ext cx="730800" cy="5247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1)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/>
        </p:nvSpPr>
        <p:spPr>
          <a:xfrm>
            <a:off x="2187628" y="2139475"/>
            <a:ext cx="639300" cy="1833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7"/>
          <p:cNvSpPr txBox="1"/>
          <p:nvPr/>
        </p:nvSpPr>
        <p:spPr>
          <a:xfrm>
            <a:off x="3785999" y="2037996"/>
            <a:ext cx="730800" cy="5247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1)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7"/>
          <p:cNvSpPr txBox="1"/>
          <p:nvPr/>
        </p:nvSpPr>
        <p:spPr>
          <a:xfrm>
            <a:off x="3841923" y="2139475"/>
            <a:ext cx="639300" cy="1833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CUDA Device Memory Management API functions</a:t>
            </a:r>
            <a:endParaRPr sz="2200"/>
          </a:p>
        </p:txBody>
      </p:sp>
      <p:sp>
        <p:nvSpPr>
          <p:cNvPr id="459" name="Google Shape;459;p28"/>
          <p:cNvSpPr txBox="1"/>
          <p:nvPr/>
        </p:nvSpPr>
        <p:spPr>
          <a:xfrm>
            <a:off x="4356050" y="819150"/>
            <a:ext cx="4465500" cy="4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cudaMalloc()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</a:pPr>
            <a:r>
              <a:rPr b="0" i="0" lang="en" sz="13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Allocates an object in the device </a:t>
            </a:r>
            <a:r>
              <a:rPr b="0" i="0" lang="en" sz="1367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memory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</a:pPr>
            <a:r>
              <a:rPr b="0" i="0" lang="en" sz="13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parameters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02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of a pointe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to the allocated object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02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of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allocated object in terms of bytes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cudaFree()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</a:pPr>
            <a:r>
              <a:rPr b="0" i="0" lang="en" sz="13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Frees object from device global memory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</a:pPr>
            <a:r>
              <a:rPr b="0" i="0" lang="en" sz="13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parameter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02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Pointer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freed object</a:t>
            </a:r>
            <a:endParaRPr b="0" i="0" sz="13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8"/>
          <p:cNvSpPr txBox="1"/>
          <p:nvPr/>
        </p:nvSpPr>
        <p:spPr>
          <a:xfrm>
            <a:off x="265926" y="2217980"/>
            <a:ext cx="584400" cy="64470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33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Palatino"/>
                <a:ea typeface="Palatino"/>
                <a:cs typeface="Palatino"/>
                <a:sym typeface="Palatino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904795" y="1167182"/>
            <a:ext cx="3421800" cy="177990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(Device)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8"/>
          <p:cNvSpPr txBox="1"/>
          <p:nvPr/>
        </p:nvSpPr>
        <p:spPr>
          <a:xfrm>
            <a:off x="1051212" y="2507896"/>
            <a:ext cx="3234900" cy="3072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8"/>
          <p:cNvSpPr txBox="1"/>
          <p:nvPr/>
        </p:nvSpPr>
        <p:spPr>
          <a:xfrm>
            <a:off x="963400" y="1375396"/>
            <a:ext cx="1673100" cy="10020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Block (0,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8"/>
          <p:cNvSpPr txBox="1"/>
          <p:nvPr/>
        </p:nvSpPr>
        <p:spPr>
          <a:xfrm>
            <a:off x="1032409" y="1672833"/>
            <a:ext cx="746700" cy="5403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0)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8"/>
          <p:cNvSpPr txBox="1"/>
          <p:nvPr/>
        </p:nvSpPr>
        <p:spPr>
          <a:xfrm>
            <a:off x="1089565" y="1777361"/>
            <a:ext cx="653400" cy="1890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28"/>
          <p:cNvCxnSpPr/>
          <p:nvPr/>
        </p:nvCxnSpPr>
        <p:spPr>
          <a:xfrm>
            <a:off x="1388394" y="2236479"/>
            <a:ext cx="0" cy="276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7" name="Google Shape;467;p28"/>
          <p:cNvCxnSpPr/>
          <p:nvPr/>
        </p:nvCxnSpPr>
        <p:spPr>
          <a:xfrm>
            <a:off x="2232285" y="2236479"/>
            <a:ext cx="0" cy="276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28"/>
          <p:cNvSpPr txBox="1"/>
          <p:nvPr/>
        </p:nvSpPr>
        <p:spPr>
          <a:xfrm>
            <a:off x="2683414" y="1373502"/>
            <a:ext cx="1610400" cy="10035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Block (0, 1)</a:t>
            </a:r>
            <a:endParaRPr b="0" i="0" sz="180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28"/>
          <p:cNvCxnSpPr/>
          <p:nvPr/>
        </p:nvCxnSpPr>
        <p:spPr>
          <a:xfrm>
            <a:off x="3146501" y="2239101"/>
            <a:ext cx="0" cy="276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0" name="Google Shape;470;p28"/>
          <p:cNvCxnSpPr/>
          <p:nvPr/>
        </p:nvCxnSpPr>
        <p:spPr>
          <a:xfrm>
            <a:off x="3920068" y="2222859"/>
            <a:ext cx="0" cy="276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1" name="Google Shape;471;p28"/>
          <p:cNvCxnSpPr/>
          <p:nvPr/>
        </p:nvCxnSpPr>
        <p:spPr>
          <a:xfrm>
            <a:off x="758197" y="2421424"/>
            <a:ext cx="291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2" name="Google Shape;472;p28"/>
          <p:cNvSpPr txBox="1"/>
          <p:nvPr/>
        </p:nvSpPr>
        <p:spPr>
          <a:xfrm>
            <a:off x="2737816" y="1682499"/>
            <a:ext cx="746700" cy="5403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0)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 txBox="1"/>
          <p:nvPr/>
        </p:nvSpPr>
        <p:spPr>
          <a:xfrm>
            <a:off x="2794973" y="1787028"/>
            <a:ext cx="653400" cy="1890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1848373" y="1672833"/>
            <a:ext cx="746700" cy="5403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1)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8"/>
          <p:cNvSpPr txBox="1"/>
          <p:nvPr/>
        </p:nvSpPr>
        <p:spPr>
          <a:xfrm>
            <a:off x="1905530" y="1777361"/>
            <a:ext cx="653400" cy="1890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8"/>
          <p:cNvSpPr txBox="1"/>
          <p:nvPr/>
        </p:nvSpPr>
        <p:spPr>
          <a:xfrm>
            <a:off x="3539173" y="1672833"/>
            <a:ext cx="746700" cy="5403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1)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 txBox="1"/>
          <p:nvPr/>
        </p:nvSpPr>
        <p:spPr>
          <a:xfrm>
            <a:off x="3596331" y="1777361"/>
            <a:ext cx="653400" cy="1890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28"/>
          <p:cNvCxnSpPr/>
          <p:nvPr/>
        </p:nvCxnSpPr>
        <p:spPr>
          <a:xfrm flipH="1">
            <a:off x="4083472" y="1310487"/>
            <a:ext cx="750000" cy="1310100"/>
          </a:xfrm>
          <a:prstGeom prst="straightConnector1">
            <a:avLst/>
          </a:prstGeom>
          <a:noFill/>
          <a:ln cap="flat" cmpd="sng" w="76200">
            <a:solidFill>
              <a:srgbClr val="76B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Host-Device Data Transfer API functions</a:t>
            </a:r>
            <a:endParaRPr sz="2200"/>
          </a:p>
        </p:txBody>
      </p:sp>
      <p:sp>
        <p:nvSpPr>
          <p:cNvPr id="484" name="Google Shape;484;p29"/>
          <p:cNvSpPr txBox="1"/>
          <p:nvPr/>
        </p:nvSpPr>
        <p:spPr>
          <a:xfrm>
            <a:off x="4570479" y="1136550"/>
            <a:ext cx="35625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cudaMemcpy()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4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data transfer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4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four parameters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37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Pointer to destination 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37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Pointer to source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37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bytes copied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376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Type/Direction of transfer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22" lvl="2" marL="670692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40" lvl="1" marL="525176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 to device is synchronous with respect to the host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9"/>
          <p:cNvSpPr txBox="1"/>
          <p:nvPr/>
        </p:nvSpPr>
        <p:spPr>
          <a:xfrm>
            <a:off x="756574" y="2644805"/>
            <a:ext cx="546300" cy="69030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33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Palatino"/>
                <a:ea typeface="Palatino"/>
                <a:cs typeface="Palatino"/>
                <a:sym typeface="Palatino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1353804" y="1520037"/>
            <a:ext cx="3198600" cy="1905300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(Device) 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9"/>
          <p:cNvSpPr txBox="1"/>
          <p:nvPr/>
        </p:nvSpPr>
        <p:spPr>
          <a:xfrm>
            <a:off x="1490678" y="2955130"/>
            <a:ext cx="3024000" cy="3288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9"/>
          <p:cNvSpPr txBox="1"/>
          <p:nvPr/>
        </p:nvSpPr>
        <p:spPr>
          <a:xfrm>
            <a:off x="1408589" y="1742909"/>
            <a:ext cx="1563900" cy="10725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Block (0,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9"/>
          <p:cNvSpPr txBox="1"/>
          <p:nvPr/>
        </p:nvSpPr>
        <p:spPr>
          <a:xfrm>
            <a:off x="1473100" y="2061283"/>
            <a:ext cx="698100" cy="5784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0)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9"/>
          <p:cNvSpPr txBox="1"/>
          <p:nvPr/>
        </p:nvSpPr>
        <p:spPr>
          <a:xfrm>
            <a:off x="1526531" y="2173170"/>
            <a:ext cx="610800" cy="2022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29"/>
          <p:cNvCxnSpPr/>
          <p:nvPr/>
        </p:nvCxnSpPr>
        <p:spPr>
          <a:xfrm>
            <a:off x="1805882" y="2664607"/>
            <a:ext cx="0" cy="29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2" name="Google Shape;492;p29"/>
          <p:cNvCxnSpPr/>
          <p:nvPr/>
        </p:nvCxnSpPr>
        <p:spPr>
          <a:xfrm>
            <a:off x="2594770" y="2664607"/>
            <a:ext cx="0" cy="29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3" name="Google Shape;493;p29"/>
          <p:cNvSpPr txBox="1"/>
          <p:nvPr/>
        </p:nvSpPr>
        <p:spPr>
          <a:xfrm>
            <a:off x="3016495" y="1740881"/>
            <a:ext cx="1505400" cy="10743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Block (0, 1)</a:t>
            </a:r>
            <a:endParaRPr b="0" i="0" sz="180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29"/>
          <p:cNvCxnSpPr/>
          <p:nvPr/>
        </p:nvCxnSpPr>
        <p:spPr>
          <a:xfrm>
            <a:off x="3449399" y="2667414"/>
            <a:ext cx="0" cy="29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5" name="Google Shape;495;p29"/>
          <p:cNvCxnSpPr/>
          <p:nvPr/>
        </p:nvCxnSpPr>
        <p:spPr>
          <a:xfrm>
            <a:off x="4172547" y="2650028"/>
            <a:ext cx="0" cy="295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6" name="Google Shape;496;p29"/>
          <p:cNvCxnSpPr/>
          <p:nvPr/>
        </p:nvCxnSpPr>
        <p:spPr>
          <a:xfrm>
            <a:off x="1216760" y="2862571"/>
            <a:ext cx="272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7" name="Google Shape;497;p29"/>
          <p:cNvSpPr txBox="1"/>
          <p:nvPr/>
        </p:nvSpPr>
        <p:spPr>
          <a:xfrm>
            <a:off x="3067352" y="2071630"/>
            <a:ext cx="698100" cy="5784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0)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9"/>
          <p:cNvSpPr txBox="1"/>
          <p:nvPr/>
        </p:nvSpPr>
        <p:spPr>
          <a:xfrm>
            <a:off x="3120783" y="2183517"/>
            <a:ext cx="610800" cy="2022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9"/>
          <p:cNvSpPr txBox="1"/>
          <p:nvPr/>
        </p:nvSpPr>
        <p:spPr>
          <a:xfrm>
            <a:off x="2235881" y="2061283"/>
            <a:ext cx="698100" cy="5784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1)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2289313" y="2173170"/>
            <a:ext cx="610800" cy="2022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3816479" y="2061283"/>
            <a:ext cx="698100" cy="578400"/>
          </a:xfrm>
          <a:prstGeom prst="rect">
            <a:avLst/>
          </a:prstGeom>
          <a:solidFill>
            <a:srgbClr val="99FF66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Thread (0, 1)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3869911" y="2173170"/>
            <a:ext cx="610800" cy="2022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rgbClr val="96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i="0" lang="en" sz="750" u="none" cap="none" strike="noStrike">
                <a:solidFill>
                  <a:srgbClr val="003300"/>
                </a:solidFill>
                <a:latin typeface="Arial"/>
                <a:ea typeface="Arial"/>
                <a:cs typeface="Arial"/>
                <a:sym typeface="Arial"/>
              </a:rPr>
              <a:t>Registers</a:t>
            </a:r>
            <a:endParaRPr b="0" i="0" sz="750" u="none" cap="none" strike="noStrike">
              <a:solidFill>
                <a:srgbClr val="00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048297" y="2639682"/>
            <a:ext cx="591900" cy="3945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CUDA Execution Model</a:t>
            </a:r>
            <a:endParaRPr sz="2200"/>
          </a:p>
        </p:txBody>
      </p:sp>
      <p:sp>
        <p:nvSpPr>
          <p:cNvPr id="509" name="Google Shape;509;p30"/>
          <p:cNvSpPr txBox="1"/>
          <p:nvPr/>
        </p:nvSpPr>
        <p:spPr>
          <a:xfrm>
            <a:off x="1272378" y="867351"/>
            <a:ext cx="6217800" cy="4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Heterogeneous host (CPU) + device (GPU) application C program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327" lvl="1" marL="72985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 parts in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code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327" lvl="1" marL="72985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parts in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SPMD kernel code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/>
        </p:nvSpPr>
        <p:spPr>
          <a:xfrm>
            <a:off x="3879056" y="2094916"/>
            <a:ext cx="1696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Serial Code (host)‏</a:t>
            </a:r>
            <a:endParaRPr b="1" i="0" sz="1350" u="none" cap="none" strike="noStrike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30"/>
          <p:cNvGrpSpPr/>
          <p:nvPr/>
        </p:nvGrpSpPr>
        <p:grpSpPr>
          <a:xfrm>
            <a:off x="4179094" y="2475797"/>
            <a:ext cx="3011090" cy="716163"/>
            <a:chOff x="2817" y="2296"/>
            <a:chExt cx="2529" cy="802"/>
          </a:xfrm>
        </p:grpSpPr>
        <p:sp>
          <p:nvSpPr>
            <p:cNvPr id="512" name="Google Shape;512;p30"/>
            <p:cNvSpPr/>
            <p:nvPr/>
          </p:nvSpPr>
          <p:spPr>
            <a:xfrm>
              <a:off x="2817" y="2296"/>
              <a:ext cx="2400" cy="600"/>
            </a:xfrm>
            <a:prstGeom prst="rect">
              <a:avLst/>
            </a:prstGeom>
            <a:noFill/>
            <a:ln cap="flat" cmpd="sng" w="284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3" name="Google Shape;513;p30"/>
            <p:cNvSpPr txBox="1"/>
            <p:nvPr/>
          </p:nvSpPr>
          <p:spPr>
            <a:xfrm>
              <a:off x="4431" y="2498"/>
              <a:ext cx="3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900"/>
                </a:buClr>
                <a:buSzPts val="1350"/>
                <a:buFont typeface="Arial"/>
                <a:buNone/>
              </a:pPr>
              <a:r>
                <a:rPr b="1" i="0" lang="en" sz="1350" u="none" cap="none" strike="noStrike">
                  <a:solidFill>
                    <a:srgbClr val="76B9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" name="Google Shape;514;p30"/>
            <p:cNvGrpSpPr/>
            <p:nvPr/>
          </p:nvGrpSpPr>
          <p:grpSpPr>
            <a:xfrm>
              <a:off x="2872" y="2339"/>
              <a:ext cx="600" cy="388"/>
              <a:chOff x="2872" y="2339"/>
              <a:chExt cx="600" cy="388"/>
            </a:xfrm>
          </p:grpSpPr>
          <p:sp>
            <p:nvSpPr>
              <p:cNvPr id="515" name="Google Shape;515;p30"/>
              <p:cNvSpPr txBox="1"/>
              <p:nvPr/>
            </p:nvSpPr>
            <p:spPr>
              <a:xfrm>
                <a:off x="2872" y="233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516" name="Google Shape;516;p30"/>
              <p:cNvGrpSpPr/>
              <p:nvPr/>
            </p:nvGrpSpPr>
            <p:grpSpPr>
              <a:xfrm>
                <a:off x="2920" y="2393"/>
                <a:ext cx="393" cy="334"/>
                <a:chOff x="2920" y="2393"/>
                <a:chExt cx="393" cy="334"/>
              </a:xfrm>
            </p:grpSpPr>
            <p:sp>
              <p:nvSpPr>
                <p:cNvPr id="517" name="Google Shape;517;p30"/>
                <p:cNvSpPr/>
                <p:nvPr/>
              </p:nvSpPr>
              <p:spPr>
                <a:xfrm>
                  <a:off x="2920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8" name="Google Shape;518;p30"/>
                <p:cNvSpPr/>
                <p:nvPr/>
              </p:nvSpPr>
              <p:spPr>
                <a:xfrm>
                  <a:off x="2955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9" name="Google Shape;519;p30"/>
                <p:cNvSpPr/>
                <p:nvPr/>
              </p:nvSpPr>
              <p:spPr>
                <a:xfrm>
                  <a:off x="2986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0" name="Google Shape;520;p30"/>
                <p:cNvSpPr/>
                <p:nvPr/>
              </p:nvSpPr>
              <p:spPr>
                <a:xfrm>
                  <a:off x="3019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1" name="Google Shape;521;p30"/>
                <p:cNvSpPr/>
                <p:nvPr/>
              </p:nvSpPr>
              <p:spPr>
                <a:xfrm>
                  <a:off x="3050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2" name="Google Shape;522;p30"/>
                <p:cNvSpPr/>
                <p:nvPr/>
              </p:nvSpPr>
              <p:spPr>
                <a:xfrm>
                  <a:off x="3083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3" name="Google Shape;523;p30"/>
                <p:cNvSpPr/>
                <p:nvPr/>
              </p:nvSpPr>
              <p:spPr>
                <a:xfrm>
                  <a:off x="3114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4" name="Google Shape;524;p30"/>
                <p:cNvSpPr/>
                <p:nvPr/>
              </p:nvSpPr>
              <p:spPr>
                <a:xfrm>
                  <a:off x="3146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5" name="Google Shape;525;p30"/>
                <p:cNvSpPr/>
                <p:nvPr/>
              </p:nvSpPr>
              <p:spPr>
                <a:xfrm>
                  <a:off x="3178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6" name="Google Shape;526;p30"/>
                <p:cNvSpPr/>
                <p:nvPr/>
              </p:nvSpPr>
              <p:spPr>
                <a:xfrm>
                  <a:off x="3210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7" name="Google Shape;527;p30"/>
                <p:cNvSpPr/>
                <p:nvPr/>
              </p:nvSpPr>
              <p:spPr>
                <a:xfrm>
                  <a:off x="3242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528" name="Google Shape;528;p30"/>
            <p:cNvGrpSpPr/>
            <p:nvPr/>
          </p:nvGrpSpPr>
          <p:grpSpPr>
            <a:xfrm>
              <a:off x="3406" y="2339"/>
              <a:ext cx="600" cy="388"/>
              <a:chOff x="3406" y="2339"/>
              <a:chExt cx="600" cy="388"/>
            </a:xfrm>
          </p:grpSpPr>
          <p:sp>
            <p:nvSpPr>
              <p:cNvPr id="529" name="Google Shape;529;p30"/>
              <p:cNvSpPr txBox="1"/>
              <p:nvPr/>
            </p:nvSpPr>
            <p:spPr>
              <a:xfrm>
                <a:off x="3406" y="233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530" name="Google Shape;530;p30"/>
              <p:cNvGrpSpPr/>
              <p:nvPr/>
            </p:nvGrpSpPr>
            <p:grpSpPr>
              <a:xfrm>
                <a:off x="3454" y="2393"/>
                <a:ext cx="393" cy="334"/>
                <a:chOff x="3454" y="2393"/>
                <a:chExt cx="393" cy="334"/>
              </a:xfrm>
            </p:grpSpPr>
            <p:sp>
              <p:nvSpPr>
                <p:cNvPr id="531" name="Google Shape;531;p30"/>
                <p:cNvSpPr/>
                <p:nvPr/>
              </p:nvSpPr>
              <p:spPr>
                <a:xfrm>
                  <a:off x="3454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2" name="Google Shape;532;p30"/>
                <p:cNvSpPr/>
                <p:nvPr/>
              </p:nvSpPr>
              <p:spPr>
                <a:xfrm>
                  <a:off x="3489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3" name="Google Shape;533;p30"/>
                <p:cNvSpPr/>
                <p:nvPr/>
              </p:nvSpPr>
              <p:spPr>
                <a:xfrm>
                  <a:off x="3520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4" name="Google Shape;534;p30"/>
                <p:cNvSpPr/>
                <p:nvPr/>
              </p:nvSpPr>
              <p:spPr>
                <a:xfrm>
                  <a:off x="3553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5" name="Google Shape;535;p30"/>
                <p:cNvSpPr/>
                <p:nvPr/>
              </p:nvSpPr>
              <p:spPr>
                <a:xfrm>
                  <a:off x="3584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6" name="Google Shape;536;p30"/>
                <p:cNvSpPr/>
                <p:nvPr/>
              </p:nvSpPr>
              <p:spPr>
                <a:xfrm>
                  <a:off x="3617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7" name="Google Shape;537;p30"/>
                <p:cNvSpPr/>
                <p:nvPr/>
              </p:nvSpPr>
              <p:spPr>
                <a:xfrm>
                  <a:off x="3648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8" name="Google Shape;538;p30"/>
                <p:cNvSpPr/>
                <p:nvPr/>
              </p:nvSpPr>
              <p:spPr>
                <a:xfrm>
                  <a:off x="3680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9" name="Google Shape;539;p30"/>
                <p:cNvSpPr/>
                <p:nvPr/>
              </p:nvSpPr>
              <p:spPr>
                <a:xfrm>
                  <a:off x="3712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0" name="Google Shape;540;p30"/>
                <p:cNvSpPr/>
                <p:nvPr/>
              </p:nvSpPr>
              <p:spPr>
                <a:xfrm>
                  <a:off x="3744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1" name="Google Shape;541;p30"/>
                <p:cNvSpPr/>
                <p:nvPr/>
              </p:nvSpPr>
              <p:spPr>
                <a:xfrm>
                  <a:off x="3776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542" name="Google Shape;542;p30"/>
            <p:cNvGrpSpPr/>
            <p:nvPr/>
          </p:nvGrpSpPr>
          <p:grpSpPr>
            <a:xfrm>
              <a:off x="4746" y="2339"/>
              <a:ext cx="600" cy="388"/>
              <a:chOff x="4746" y="2339"/>
              <a:chExt cx="600" cy="388"/>
            </a:xfrm>
          </p:grpSpPr>
          <p:sp>
            <p:nvSpPr>
              <p:cNvPr id="543" name="Google Shape;543;p30"/>
              <p:cNvSpPr txBox="1"/>
              <p:nvPr/>
            </p:nvSpPr>
            <p:spPr>
              <a:xfrm>
                <a:off x="4746" y="233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544" name="Google Shape;544;p30"/>
              <p:cNvGrpSpPr/>
              <p:nvPr/>
            </p:nvGrpSpPr>
            <p:grpSpPr>
              <a:xfrm>
                <a:off x="4794" y="2393"/>
                <a:ext cx="393" cy="334"/>
                <a:chOff x="4794" y="2393"/>
                <a:chExt cx="393" cy="334"/>
              </a:xfrm>
            </p:grpSpPr>
            <p:sp>
              <p:nvSpPr>
                <p:cNvPr id="545" name="Google Shape;545;p30"/>
                <p:cNvSpPr/>
                <p:nvPr/>
              </p:nvSpPr>
              <p:spPr>
                <a:xfrm>
                  <a:off x="4794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6" name="Google Shape;546;p30"/>
                <p:cNvSpPr/>
                <p:nvPr/>
              </p:nvSpPr>
              <p:spPr>
                <a:xfrm>
                  <a:off x="4829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7" name="Google Shape;547;p30"/>
                <p:cNvSpPr/>
                <p:nvPr/>
              </p:nvSpPr>
              <p:spPr>
                <a:xfrm>
                  <a:off x="4860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8" name="Google Shape;548;p30"/>
                <p:cNvSpPr/>
                <p:nvPr/>
              </p:nvSpPr>
              <p:spPr>
                <a:xfrm>
                  <a:off x="4893" y="2393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9" name="Google Shape;549;p30"/>
                <p:cNvSpPr/>
                <p:nvPr/>
              </p:nvSpPr>
              <p:spPr>
                <a:xfrm>
                  <a:off x="4924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0" name="Google Shape;550;p30"/>
                <p:cNvSpPr/>
                <p:nvPr/>
              </p:nvSpPr>
              <p:spPr>
                <a:xfrm>
                  <a:off x="4957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1" name="Google Shape;551;p30"/>
                <p:cNvSpPr/>
                <p:nvPr/>
              </p:nvSpPr>
              <p:spPr>
                <a:xfrm>
                  <a:off x="4988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2" name="Google Shape;552;p30"/>
                <p:cNvSpPr/>
                <p:nvPr/>
              </p:nvSpPr>
              <p:spPr>
                <a:xfrm>
                  <a:off x="5020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3" name="Google Shape;553;p30"/>
                <p:cNvSpPr/>
                <p:nvPr/>
              </p:nvSpPr>
              <p:spPr>
                <a:xfrm>
                  <a:off x="5052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4" name="Google Shape;554;p30"/>
                <p:cNvSpPr/>
                <p:nvPr/>
              </p:nvSpPr>
              <p:spPr>
                <a:xfrm>
                  <a:off x="5084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5" name="Google Shape;555;p30"/>
                <p:cNvSpPr/>
                <p:nvPr/>
              </p:nvSpPr>
              <p:spPr>
                <a:xfrm>
                  <a:off x="5116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556" name="Google Shape;556;p30"/>
            <p:cNvGrpSpPr/>
            <p:nvPr/>
          </p:nvGrpSpPr>
          <p:grpSpPr>
            <a:xfrm>
              <a:off x="3942" y="2339"/>
              <a:ext cx="600" cy="388"/>
              <a:chOff x="3942" y="2339"/>
              <a:chExt cx="600" cy="388"/>
            </a:xfrm>
          </p:grpSpPr>
          <p:sp>
            <p:nvSpPr>
              <p:cNvPr id="557" name="Google Shape;557;p30"/>
              <p:cNvSpPr txBox="1"/>
              <p:nvPr/>
            </p:nvSpPr>
            <p:spPr>
              <a:xfrm>
                <a:off x="3942" y="233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558" name="Google Shape;558;p30"/>
              <p:cNvGrpSpPr/>
              <p:nvPr/>
            </p:nvGrpSpPr>
            <p:grpSpPr>
              <a:xfrm>
                <a:off x="3990" y="2393"/>
                <a:ext cx="392" cy="334"/>
                <a:chOff x="3990" y="2393"/>
                <a:chExt cx="392" cy="334"/>
              </a:xfrm>
            </p:grpSpPr>
            <p:sp>
              <p:nvSpPr>
                <p:cNvPr id="559" name="Google Shape;559;p30"/>
                <p:cNvSpPr/>
                <p:nvPr/>
              </p:nvSpPr>
              <p:spPr>
                <a:xfrm>
                  <a:off x="3990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0" name="Google Shape;560;p30"/>
                <p:cNvSpPr/>
                <p:nvPr/>
              </p:nvSpPr>
              <p:spPr>
                <a:xfrm>
                  <a:off x="4025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1" name="Google Shape;561;p30"/>
                <p:cNvSpPr/>
                <p:nvPr/>
              </p:nvSpPr>
              <p:spPr>
                <a:xfrm>
                  <a:off x="4056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2" name="Google Shape;562;p30"/>
                <p:cNvSpPr/>
                <p:nvPr/>
              </p:nvSpPr>
              <p:spPr>
                <a:xfrm>
                  <a:off x="4088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3" name="Google Shape;563;p30"/>
                <p:cNvSpPr/>
                <p:nvPr/>
              </p:nvSpPr>
              <p:spPr>
                <a:xfrm>
                  <a:off x="4120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4" name="Google Shape;564;p30"/>
                <p:cNvSpPr/>
                <p:nvPr/>
              </p:nvSpPr>
              <p:spPr>
                <a:xfrm>
                  <a:off x="4152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5" name="Google Shape;565;p30"/>
                <p:cNvSpPr/>
                <p:nvPr/>
              </p:nvSpPr>
              <p:spPr>
                <a:xfrm>
                  <a:off x="4184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6" name="Google Shape;566;p30"/>
                <p:cNvSpPr/>
                <p:nvPr/>
              </p:nvSpPr>
              <p:spPr>
                <a:xfrm>
                  <a:off x="4216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7" name="Google Shape;567;p30"/>
                <p:cNvSpPr/>
                <p:nvPr/>
              </p:nvSpPr>
              <p:spPr>
                <a:xfrm>
                  <a:off x="4248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8" name="Google Shape;568;p30"/>
                <p:cNvSpPr/>
                <p:nvPr/>
              </p:nvSpPr>
              <p:spPr>
                <a:xfrm>
                  <a:off x="4280" y="2393"/>
                  <a:ext cx="70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9" name="Google Shape;569;p30"/>
                <p:cNvSpPr/>
                <p:nvPr/>
              </p:nvSpPr>
              <p:spPr>
                <a:xfrm>
                  <a:off x="4311" y="2393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570" name="Google Shape;570;p30"/>
          <p:cNvGrpSpPr/>
          <p:nvPr/>
        </p:nvGrpSpPr>
        <p:grpSpPr>
          <a:xfrm>
            <a:off x="4179094" y="3556290"/>
            <a:ext cx="3011090" cy="716162"/>
            <a:chOff x="2817" y="3506"/>
            <a:chExt cx="2529" cy="802"/>
          </a:xfrm>
        </p:grpSpPr>
        <p:sp>
          <p:nvSpPr>
            <p:cNvPr id="571" name="Google Shape;571;p30"/>
            <p:cNvSpPr/>
            <p:nvPr/>
          </p:nvSpPr>
          <p:spPr>
            <a:xfrm>
              <a:off x="2817" y="3506"/>
              <a:ext cx="2400" cy="600"/>
            </a:xfrm>
            <a:prstGeom prst="rect">
              <a:avLst/>
            </a:prstGeom>
            <a:noFill/>
            <a:ln cap="flat" cmpd="sng" w="28425">
              <a:solidFill>
                <a:srgbClr val="00C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Google Shape;572;p30"/>
            <p:cNvSpPr txBox="1"/>
            <p:nvPr/>
          </p:nvSpPr>
          <p:spPr>
            <a:xfrm>
              <a:off x="4430" y="3708"/>
              <a:ext cx="3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B900"/>
                </a:buClr>
                <a:buSzPts val="1350"/>
                <a:buFont typeface="Arial"/>
                <a:buNone/>
              </a:pPr>
              <a:r>
                <a:rPr b="1" i="0" lang="en" sz="1350" u="none" cap="none" strike="noStrike">
                  <a:solidFill>
                    <a:srgbClr val="76B9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30"/>
            <p:cNvGrpSpPr/>
            <p:nvPr/>
          </p:nvGrpSpPr>
          <p:grpSpPr>
            <a:xfrm>
              <a:off x="2872" y="3549"/>
              <a:ext cx="600" cy="387"/>
              <a:chOff x="2872" y="3549"/>
              <a:chExt cx="600" cy="387"/>
            </a:xfrm>
          </p:grpSpPr>
          <p:sp>
            <p:nvSpPr>
              <p:cNvPr id="574" name="Google Shape;574;p30"/>
              <p:cNvSpPr txBox="1"/>
              <p:nvPr/>
            </p:nvSpPr>
            <p:spPr>
              <a:xfrm>
                <a:off x="2872" y="354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575" name="Google Shape;575;p30"/>
              <p:cNvGrpSpPr/>
              <p:nvPr/>
            </p:nvGrpSpPr>
            <p:grpSpPr>
              <a:xfrm>
                <a:off x="2920" y="3602"/>
                <a:ext cx="393" cy="334"/>
                <a:chOff x="2920" y="3602"/>
                <a:chExt cx="393" cy="334"/>
              </a:xfrm>
            </p:grpSpPr>
            <p:sp>
              <p:nvSpPr>
                <p:cNvPr id="576" name="Google Shape;576;p30"/>
                <p:cNvSpPr/>
                <p:nvPr/>
              </p:nvSpPr>
              <p:spPr>
                <a:xfrm>
                  <a:off x="2920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77" name="Google Shape;577;p30"/>
                <p:cNvSpPr/>
                <p:nvPr/>
              </p:nvSpPr>
              <p:spPr>
                <a:xfrm>
                  <a:off x="2955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2986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3019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3050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3083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2" name="Google Shape;582;p30"/>
                <p:cNvSpPr/>
                <p:nvPr/>
              </p:nvSpPr>
              <p:spPr>
                <a:xfrm>
                  <a:off x="3114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3" name="Google Shape;583;p30"/>
                <p:cNvSpPr/>
                <p:nvPr/>
              </p:nvSpPr>
              <p:spPr>
                <a:xfrm>
                  <a:off x="3146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4" name="Google Shape;584;p30"/>
                <p:cNvSpPr/>
                <p:nvPr/>
              </p:nvSpPr>
              <p:spPr>
                <a:xfrm>
                  <a:off x="3178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5" name="Google Shape;585;p30"/>
                <p:cNvSpPr/>
                <p:nvPr/>
              </p:nvSpPr>
              <p:spPr>
                <a:xfrm>
                  <a:off x="3210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6" name="Google Shape;586;p30"/>
                <p:cNvSpPr/>
                <p:nvPr/>
              </p:nvSpPr>
              <p:spPr>
                <a:xfrm>
                  <a:off x="3242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587" name="Google Shape;587;p30"/>
            <p:cNvGrpSpPr/>
            <p:nvPr/>
          </p:nvGrpSpPr>
          <p:grpSpPr>
            <a:xfrm>
              <a:off x="3406" y="3549"/>
              <a:ext cx="600" cy="387"/>
              <a:chOff x="3406" y="3549"/>
              <a:chExt cx="600" cy="387"/>
            </a:xfrm>
          </p:grpSpPr>
          <p:sp>
            <p:nvSpPr>
              <p:cNvPr id="588" name="Google Shape;588;p30"/>
              <p:cNvSpPr txBox="1"/>
              <p:nvPr/>
            </p:nvSpPr>
            <p:spPr>
              <a:xfrm>
                <a:off x="3406" y="354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589" name="Google Shape;589;p30"/>
              <p:cNvGrpSpPr/>
              <p:nvPr/>
            </p:nvGrpSpPr>
            <p:grpSpPr>
              <a:xfrm>
                <a:off x="3454" y="3602"/>
                <a:ext cx="393" cy="334"/>
                <a:chOff x="3454" y="3602"/>
                <a:chExt cx="393" cy="334"/>
              </a:xfrm>
            </p:grpSpPr>
            <p:sp>
              <p:nvSpPr>
                <p:cNvPr id="590" name="Google Shape;590;p30"/>
                <p:cNvSpPr/>
                <p:nvPr/>
              </p:nvSpPr>
              <p:spPr>
                <a:xfrm>
                  <a:off x="3454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1" name="Google Shape;591;p30"/>
                <p:cNvSpPr/>
                <p:nvPr/>
              </p:nvSpPr>
              <p:spPr>
                <a:xfrm>
                  <a:off x="3489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2" name="Google Shape;592;p30"/>
                <p:cNvSpPr/>
                <p:nvPr/>
              </p:nvSpPr>
              <p:spPr>
                <a:xfrm>
                  <a:off x="3520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3" name="Google Shape;593;p30"/>
                <p:cNvSpPr/>
                <p:nvPr/>
              </p:nvSpPr>
              <p:spPr>
                <a:xfrm>
                  <a:off x="3553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4" name="Google Shape;594;p30"/>
                <p:cNvSpPr/>
                <p:nvPr/>
              </p:nvSpPr>
              <p:spPr>
                <a:xfrm>
                  <a:off x="3584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5" name="Google Shape;595;p30"/>
                <p:cNvSpPr/>
                <p:nvPr/>
              </p:nvSpPr>
              <p:spPr>
                <a:xfrm>
                  <a:off x="3617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3648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7" name="Google Shape;597;p30"/>
                <p:cNvSpPr/>
                <p:nvPr/>
              </p:nvSpPr>
              <p:spPr>
                <a:xfrm>
                  <a:off x="3680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8" name="Google Shape;598;p30"/>
                <p:cNvSpPr/>
                <p:nvPr/>
              </p:nvSpPr>
              <p:spPr>
                <a:xfrm>
                  <a:off x="3712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9" name="Google Shape;599;p30"/>
                <p:cNvSpPr/>
                <p:nvPr/>
              </p:nvSpPr>
              <p:spPr>
                <a:xfrm>
                  <a:off x="3744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0" name="Google Shape;600;p30"/>
                <p:cNvSpPr/>
                <p:nvPr/>
              </p:nvSpPr>
              <p:spPr>
                <a:xfrm>
                  <a:off x="3776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601" name="Google Shape;601;p30"/>
            <p:cNvGrpSpPr/>
            <p:nvPr/>
          </p:nvGrpSpPr>
          <p:grpSpPr>
            <a:xfrm>
              <a:off x="4746" y="3549"/>
              <a:ext cx="600" cy="387"/>
              <a:chOff x="4746" y="3549"/>
              <a:chExt cx="600" cy="387"/>
            </a:xfrm>
          </p:grpSpPr>
          <p:sp>
            <p:nvSpPr>
              <p:cNvPr id="602" name="Google Shape;602;p30"/>
              <p:cNvSpPr txBox="1"/>
              <p:nvPr/>
            </p:nvSpPr>
            <p:spPr>
              <a:xfrm>
                <a:off x="4746" y="354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603" name="Google Shape;603;p30"/>
              <p:cNvGrpSpPr/>
              <p:nvPr/>
            </p:nvGrpSpPr>
            <p:grpSpPr>
              <a:xfrm>
                <a:off x="4794" y="3602"/>
                <a:ext cx="393" cy="334"/>
                <a:chOff x="4794" y="3602"/>
                <a:chExt cx="393" cy="334"/>
              </a:xfrm>
            </p:grpSpPr>
            <p:sp>
              <p:nvSpPr>
                <p:cNvPr id="604" name="Google Shape;604;p30"/>
                <p:cNvSpPr/>
                <p:nvPr/>
              </p:nvSpPr>
              <p:spPr>
                <a:xfrm>
                  <a:off x="4794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5" name="Google Shape;605;p30"/>
                <p:cNvSpPr/>
                <p:nvPr/>
              </p:nvSpPr>
              <p:spPr>
                <a:xfrm>
                  <a:off x="4829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6" name="Google Shape;606;p30"/>
                <p:cNvSpPr/>
                <p:nvPr/>
              </p:nvSpPr>
              <p:spPr>
                <a:xfrm>
                  <a:off x="4860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7" name="Google Shape;607;p30"/>
                <p:cNvSpPr/>
                <p:nvPr/>
              </p:nvSpPr>
              <p:spPr>
                <a:xfrm>
                  <a:off x="4893" y="3602"/>
                  <a:ext cx="72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8" name="Google Shape;608;p30"/>
                <p:cNvSpPr/>
                <p:nvPr/>
              </p:nvSpPr>
              <p:spPr>
                <a:xfrm>
                  <a:off x="4924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9" name="Google Shape;609;p30"/>
                <p:cNvSpPr/>
                <p:nvPr/>
              </p:nvSpPr>
              <p:spPr>
                <a:xfrm>
                  <a:off x="4957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0" name="Google Shape;610;p30"/>
                <p:cNvSpPr/>
                <p:nvPr/>
              </p:nvSpPr>
              <p:spPr>
                <a:xfrm>
                  <a:off x="4988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1" name="Google Shape;611;p30"/>
                <p:cNvSpPr/>
                <p:nvPr/>
              </p:nvSpPr>
              <p:spPr>
                <a:xfrm>
                  <a:off x="5020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2" name="Google Shape;612;p30"/>
                <p:cNvSpPr/>
                <p:nvPr/>
              </p:nvSpPr>
              <p:spPr>
                <a:xfrm>
                  <a:off x="5052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3" name="Google Shape;613;p30"/>
                <p:cNvSpPr/>
                <p:nvPr/>
              </p:nvSpPr>
              <p:spPr>
                <a:xfrm>
                  <a:off x="5084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4" name="Google Shape;614;p30"/>
                <p:cNvSpPr/>
                <p:nvPr/>
              </p:nvSpPr>
              <p:spPr>
                <a:xfrm>
                  <a:off x="5116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615" name="Google Shape;615;p30"/>
            <p:cNvGrpSpPr/>
            <p:nvPr/>
          </p:nvGrpSpPr>
          <p:grpSpPr>
            <a:xfrm>
              <a:off x="3942" y="3549"/>
              <a:ext cx="600" cy="387"/>
              <a:chOff x="3942" y="3549"/>
              <a:chExt cx="600" cy="387"/>
            </a:xfrm>
          </p:grpSpPr>
          <p:sp>
            <p:nvSpPr>
              <p:cNvPr id="616" name="Google Shape;616;p30"/>
              <p:cNvSpPr txBox="1"/>
              <p:nvPr/>
            </p:nvSpPr>
            <p:spPr>
              <a:xfrm>
                <a:off x="3942" y="3549"/>
                <a:ext cx="600" cy="300"/>
              </a:xfrm>
              <a:prstGeom prst="rect">
                <a:avLst/>
              </a:prstGeom>
              <a:noFill/>
              <a:ln cap="flat" cmpd="sng" w="19075">
                <a:solidFill>
                  <a:srgbClr val="00C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76B900"/>
                  </a:solidFill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grpSp>
            <p:nvGrpSpPr>
              <p:cNvPr id="617" name="Google Shape;617;p30"/>
              <p:cNvGrpSpPr/>
              <p:nvPr/>
            </p:nvGrpSpPr>
            <p:grpSpPr>
              <a:xfrm>
                <a:off x="3990" y="3602"/>
                <a:ext cx="392" cy="334"/>
                <a:chOff x="3990" y="3602"/>
                <a:chExt cx="392" cy="334"/>
              </a:xfrm>
            </p:grpSpPr>
            <p:sp>
              <p:nvSpPr>
                <p:cNvPr id="618" name="Google Shape;618;p30"/>
                <p:cNvSpPr/>
                <p:nvPr/>
              </p:nvSpPr>
              <p:spPr>
                <a:xfrm>
                  <a:off x="3990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9" name="Google Shape;619;p30"/>
                <p:cNvSpPr/>
                <p:nvPr/>
              </p:nvSpPr>
              <p:spPr>
                <a:xfrm>
                  <a:off x="4025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0" name="Google Shape;620;p30"/>
                <p:cNvSpPr/>
                <p:nvPr/>
              </p:nvSpPr>
              <p:spPr>
                <a:xfrm>
                  <a:off x="4056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1" name="Google Shape;621;p30"/>
                <p:cNvSpPr/>
                <p:nvPr/>
              </p:nvSpPr>
              <p:spPr>
                <a:xfrm>
                  <a:off x="4088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2" name="Google Shape;622;p30"/>
                <p:cNvSpPr/>
                <p:nvPr/>
              </p:nvSpPr>
              <p:spPr>
                <a:xfrm>
                  <a:off x="4120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3" name="Google Shape;623;p30"/>
                <p:cNvSpPr/>
                <p:nvPr/>
              </p:nvSpPr>
              <p:spPr>
                <a:xfrm>
                  <a:off x="4152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4" name="Google Shape;624;p30"/>
                <p:cNvSpPr/>
                <p:nvPr/>
              </p:nvSpPr>
              <p:spPr>
                <a:xfrm>
                  <a:off x="4184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5" name="Google Shape;625;p30"/>
                <p:cNvSpPr/>
                <p:nvPr/>
              </p:nvSpPr>
              <p:spPr>
                <a:xfrm>
                  <a:off x="4216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6" name="Google Shape;626;p30"/>
                <p:cNvSpPr/>
                <p:nvPr/>
              </p:nvSpPr>
              <p:spPr>
                <a:xfrm>
                  <a:off x="4248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7" name="Google Shape;627;p30"/>
                <p:cNvSpPr/>
                <p:nvPr/>
              </p:nvSpPr>
              <p:spPr>
                <a:xfrm>
                  <a:off x="4280" y="3602"/>
                  <a:ext cx="70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8" name="Google Shape;628;p30"/>
                <p:cNvSpPr/>
                <p:nvPr/>
              </p:nvSpPr>
              <p:spPr>
                <a:xfrm>
                  <a:off x="4311" y="3602"/>
                  <a:ext cx="71" cy="334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90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76B900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sp>
        <p:nvSpPr>
          <p:cNvPr id="629" name="Google Shape;629;p30"/>
          <p:cNvSpPr txBox="1"/>
          <p:nvPr/>
        </p:nvSpPr>
        <p:spPr>
          <a:xfrm>
            <a:off x="1609065" y="2439186"/>
            <a:ext cx="2988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Parallel Kernel (device)‏</a:t>
            </a:r>
            <a:endParaRPr b="0" i="0" sz="1050" u="none" cap="none" strike="noStrike">
              <a:solidFill>
                <a:srgbClr val="76B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KernelA&lt;&lt;&lt; nBlk, nTid &gt;&gt;&gt;(args);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5624514" y="1972161"/>
            <a:ext cx="54769" cy="454522"/>
          </a:xfrm>
          <a:custGeom>
            <a:rect b="b" l="l" r="r" t="t"/>
            <a:pathLst>
              <a:path extrusionOk="0" h="1536" w="208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cap="flat" cmpd="sng" w="28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1" name="Google Shape;631;p30"/>
          <p:cNvSpPr txBox="1"/>
          <p:nvPr/>
        </p:nvSpPr>
        <p:spPr>
          <a:xfrm>
            <a:off x="3888450" y="3142571"/>
            <a:ext cx="1720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Serial Code (host)‏</a:t>
            </a:r>
            <a:endParaRPr b="1" i="0" sz="1350" u="none" cap="none" strike="noStrike"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0"/>
          <p:cNvSpPr/>
          <p:nvPr/>
        </p:nvSpPr>
        <p:spPr>
          <a:xfrm>
            <a:off x="5624514" y="3044617"/>
            <a:ext cx="54769" cy="454522"/>
          </a:xfrm>
          <a:custGeom>
            <a:rect b="b" l="l" r="r" t="t"/>
            <a:pathLst>
              <a:path extrusionOk="0" h="1536" w="208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cap="flat" cmpd="sng" w="28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3" name="Google Shape;633;p30"/>
          <p:cNvSpPr txBox="1"/>
          <p:nvPr/>
        </p:nvSpPr>
        <p:spPr>
          <a:xfrm>
            <a:off x="1654374" y="3538812"/>
            <a:ext cx="2895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Parallel Kernel (device)‏</a:t>
            </a:r>
            <a:endParaRPr b="0" i="0" sz="1050" u="none" cap="none" strike="noStrike">
              <a:solidFill>
                <a:srgbClr val="76B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KernelB&lt;&lt;&lt; nBlk, nTid &gt;&gt;&gt;(args);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4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Arrays of Parallel Threads</a:t>
            </a:r>
            <a:endParaRPr sz="2200"/>
          </a:p>
        </p:txBody>
      </p:sp>
      <p:sp>
        <p:nvSpPr>
          <p:cNvPr id="639" name="Google Shape;639;p34"/>
          <p:cNvSpPr txBox="1"/>
          <p:nvPr/>
        </p:nvSpPr>
        <p:spPr>
          <a:xfrm>
            <a:off x="319875" y="809625"/>
            <a:ext cx="82383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CUDA kernel is executed by a </a:t>
            </a:r>
            <a:r>
              <a:rPr b="0" i="0" lang="en" sz="1800" u="none" cap="none" strike="noStrike">
                <a:solidFill>
                  <a:srgbClr val="FA6300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(array) of</a:t>
            </a:r>
            <a:r>
              <a:rPr b="0" i="0" lang="en" sz="18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threads 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40" lvl="1" marL="525176" marR="0" rtl="0" algn="l">
              <a:lnSpc>
                <a:spcPct val="90000"/>
              </a:lnSpc>
              <a:spcBef>
                <a:spcPts val="637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threads in a grid run the same kernel code (Single Program Multiple Data)‏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40" lvl="1" marL="525176" marR="0" rtl="0" algn="l">
              <a:lnSpc>
                <a:spcPct val="90000"/>
              </a:lnSpc>
              <a:spcBef>
                <a:spcPts val="637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thread has indexes that it uses to compute memory addresses and make control decisions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4"/>
          <p:cNvSpPr/>
          <p:nvPr/>
        </p:nvSpPr>
        <p:spPr>
          <a:xfrm>
            <a:off x="3368400" y="2942606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3773580" y="2942606"/>
            <a:ext cx="180975" cy="1333202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4169475" y="2942606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3" name="Google Shape;643;p34"/>
          <p:cNvSpPr/>
          <p:nvPr/>
        </p:nvSpPr>
        <p:spPr>
          <a:xfrm>
            <a:off x="5072450" y="2942606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4" name="Google Shape;644;p34"/>
          <p:cNvSpPr/>
          <p:nvPr/>
        </p:nvSpPr>
        <p:spPr>
          <a:xfrm>
            <a:off x="4680165" y="2942606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5" name="Google Shape;645;p34"/>
          <p:cNvSpPr/>
          <p:nvPr/>
        </p:nvSpPr>
        <p:spPr>
          <a:xfrm>
            <a:off x="2912912" y="3242644"/>
            <a:ext cx="2800500" cy="6429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 = </a:t>
            </a:r>
            <a:r>
              <a:rPr b="0" i="0" lang="en" sz="105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blockIdx.x</a:t>
            </a:r>
            <a:r>
              <a:rPr b="0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05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b="0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05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blockDim.x</a:t>
            </a:r>
            <a:r>
              <a:rPr b="0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05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r>
              <a:rPr b="0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threadIdx.x;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C[i] = A[i] + B[i];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4310946" y="2899744"/>
            <a:ext cx="319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4"/>
          <p:cNvSpPr/>
          <p:nvPr/>
        </p:nvSpPr>
        <p:spPr>
          <a:xfrm>
            <a:off x="3167945" y="2728294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4"/>
          <p:cNvSpPr/>
          <p:nvPr/>
        </p:nvSpPr>
        <p:spPr>
          <a:xfrm>
            <a:off x="3567995" y="2728294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4"/>
          <p:cNvSpPr/>
          <p:nvPr/>
        </p:nvSpPr>
        <p:spPr>
          <a:xfrm>
            <a:off x="3968045" y="2728294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4"/>
          <p:cNvSpPr/>
          <p:nvPr/>
        </p:nvSpPr>
        <p:spPr>
          <a:xfrm>
            <a:off x="4482395" y="2728294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4"/>
          <p:cNvSpPr/>
          <p:nvPr/>
        </p:nvSpPr>
        <p:spPr>
          <a:xfrm>
            <a:off x="4882445" y="2728294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4"/>
          <p:cNvSpPr txBox="1"/>
          <p:nvPr/>
        </p:nvSpPr>
        <p:spPr>
          <a:xfrm>
            <a:off x="4310946" y="3971306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76B900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5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Thread Blocks: Scalable Cooperation</a:t>
            </a:r>
            <a:endParaRPr sz="2200"/>
          </a:p>
        </p:txBody>
      </p:sp>
      <p:sp>
        <p:nvSpPr>
          <p:cNvPr id="658" name="Google Shape;658;p35"/>
          <p:cNvSpPr/>
          <p:nvPr/>
        </p:nvSpPr>
        <p:spPr>
          <a:xfrm>
            <a:off x="1314373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1734125" y="1556936"/>
            <a:ext cx="180975" cy="1333202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2115125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3058100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2" name="Google Shape;662;p35"/>
          <p:cNvSpPr/>
          <p:nvPr/>
        </p:nvSpPr>
        <p:spPr>
          <a:xfrm>
            <a:off x="2661470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1142922" y="1856973"/>
            <a:ext cx="2114700" cy="6429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 = blockIdx.x * blockDim.x + threadIdx.x;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C[i] = A[i] + B[i];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2285923" y="1514073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1142922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5"/>
          <p:cNvSpPr/>
          <p:nvPr/>
        </p:nvSpPr>
        <p:spPr>
          <a:xfrm>
            <a:off x="15429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5"/>
          <p:cNvSpPr/>
          <p:nvPr/>
        </p:nvSpPr>
        <p:spPr>
          <a:xfrm>
            <a:off x="194302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/>
          <p:nvPr/>
        </p:nvSpPr>
        <p:spPr>
          <a:xfrm>
            <a:off x="24573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285742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1428673" y="996375"/>
            <a:ext cx="13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6B900"/>
                </a:solidFill>
                <a:latin typeface="Palatino"/>
                <a:ea typeface="Palatino"/>
                <a:cs typeface="Palatino"/>
                <a:sym typeface="Palatino"/>
              </a:rPr>
              <a:t>Thread Block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5"/>
          <p:cNvSpPr/>
          <p:nvPr/>
        </p:nvSpPr>
        <p:spPr>
          <a:xfrm>
            <a:off x="3578555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2" name="Google Shape;672;p35"/>
          <p:cNvSpPr/>
          <p:nvPr/>
        </p:nvSpPr>
        <p:spPr>
          <a:xfrm>
            <a:off x="3971608" y="1556936"/>
            <a:ext cx="180975" cy="1333202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4372138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4" name="Google Shape;674;p35"/>
          <p:cNvSpPr/>
          <p:nvPr/>
        </p:nvSpPr>
        <p:spPr>
          <a:xfrm>
            <a:off x="5284093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5" name="Google Shape;675;p35"/>
          <p:cNvSpPr/>
          <p:nvPr/>
        </p:nvSpPr>
        <p:spPr>
          <a:xfrm>
            <a:off x="4891378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6" name="Google Shape;676;p35"/>
          <p:cNvSpPr txBox="1"/>
          <p:nvPr/>
        </p:nvSpPr>
        <p:spPr>
          <a:xfrm>
            <a:off x="4514773" y="1514073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5"/>
          <p:cNvSpPr/>
          <p:nvPr/>
        </p:nvSpPr>
        <p:spPr>
          <a:xfrm>
            <a:off x="377182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5"/>
          <p:cNvSpPr/>
          <p:nvPr/>
        </p:nvSpPr>
        <p:spPr>
          <a:xfrm>
            <a:off x="41718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5"/>
          <p:cNvSpPr/>
          <p:nvPr/>
        </p:nvSpPr>
        <p:spPr>
          <a:xfrm>
            <a:off x="468622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50862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 txBox="1"/>
          <p:nvPr/>
        </p:nvSpPr>
        <p:spPr>
          <a:xfrm>
            <a:off x="3633710" y="996375"/>
            <a:ext cx="13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6B900"/>
                </a:solidFill>
                <a:latin typeface="Palatino"/>
                <a:ea typeface="Palatino"/>
                <a:cs typeface="Palatino"/>
                <a:sym typeface="Palatino"/>
              </a:rPr>
              <a:t>Thread Block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5"/>
          <p:cNvSpPr/>
          <p:nvPr/>
        </p:nvSpPr>
        <p:spPr>
          <a:xfrm>
            <a:off x="33717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/>
          <p:nvPr/>
        </p:nvSpPr>
        <p:spPr>
          <a:xfrm>
            <a:off x="3371773" y="1856973"/>
            <a:ext cx="2114700" cy="6429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 = blockIdx.x * blockDim.x + threadIdx.x;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C[i] = A[i] + B[i];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5"/>
          <p:cNvSpPr/>
          <p:nvPr/>
        </p:nvSpPr>
        <p:spPr>
          <a:xfrm>
            <a:off x="6081268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6481970" y="1556936"/>
            <a:ext cx="180975" cy="1333202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6" name="Google Shape;686;p35"/>
          <p:cNvSpPr/>
          <p:nvPr/>
        </p:nvSpPr>
        <p:spPr>
          <a:xfrm>
            <a:off x="6892280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7" name="Google Shape;687;p35"/>
          <p:cNvSpPr/>
          <p:nvPr/>
        </p:nvSpPr>
        <p:spPr>
          <a:xfrm>
            <a:off x="7798693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7398163" y="1556935"/>
            <a:ext cx="180975" cy="1334096"/>
          </a:xfrm>
          <a:custGeom>
            <a:rect b="b" l="l" r="r" t="t"/>
            <a:pathLst>
              <a:path extrusionOk="0" h="1893" w="152">
                <a:moveTo>
                  <a:pt x="0" y="0"/>
                </a:moveTo>
                <a:cubicBezTo>
                  <a:pt x="72" y="119"/>
                  <a:pt x="144" y="238"/>
                  <a:pt x="148" y="357"/>
                </a:cubicBezTo>
                <a:cubicBezTo>
                  <a:pt x="152" y="476"/>
                  <a:pt x="27" y="585"/>
                  <a:pt x="22" y="713"/>
                </a:cubicBezTo>
                <a:cubicBezTo>
                  <a:pt x="17" y="841"/>
                  <a:pt x="122" y="1003"/>
                  <a:pt x="120" y="1125"/>
                </a:cubicBezTo>
                <a:cubicBezTo>
                  <a:pt x="118" y="1247"/>
                  <a:pt x="10" y="1349"/>
                  <a:pt x="11" y="1448"/>
                </a:cubicBezTo>
                <a:cubicBezTo>
                  <a:pt x="12" y="1547"/>
                  <a:pt x="116" y="1643"/>
                  <a:pt x="126" y="1717"/>
                </a:cubicBezTo>
                <a:cubicBezTo>
                  <a:pt x="136" y="1791"/>
                  <a:pt x="81" y="1864"/>
                  <a:pt x="71" y="1893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9" name="Google Shape;689;p35"/>
          <p:cNvSpPr txBox="1"/>
          <p:nvPr/>
        </p:nvSpPr>
        <p:spPr>
          <a:xfrm>
            <a:off x="7029373" y="1514073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5"/>
          <p:cNvSpPr/>
          <p:nvPr/>
        </p:nvSpPr>
        <p:spPr>
          <a:xfrm>
            <a:off x="628642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5"/>
          <p:cNvSpPr/>
          <p:nvPr/>
        </p:nvSpPr>
        <p:spPr>
          <a:xfrm>
            <a:off x="66864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5"/>
          <p:cNvSpPr/>
          <p:nvPr/>
        </p:nvSpPr>
        <p:spPr>
          <a:xfrm>
            <a:off x="720082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76008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5"/>
          <p:cNvSpPr txBox="1"/>
          <p:nvPr/>
        </p:nvSpPr>
        <p:spPr>
          <a:xfrm>
            <a:off x="6172123" y="998973"/>
            <a:ext cx="158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6B900"/>
                </a:solidFill>
                <a:latin typeface="Palatino"/>
                <a:ea typeface="Palatino"/>
                <a:cs typeface="Palatino"/>
                <a:sym typeface="Palatino"/>
              </a:rPr>
              <a:t>Thread Block N-1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5"/>
          <p:cNvSpPr/>
          <p:nvPr/>
        </p:nvSpPr>
        <p:spPr>
          <a:xfrm>
            <a:off x="5886373" y="1342623"/>
            <a:ext cx="400200" cy="2142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5"/>
          <p:cNvSpPr/>
          <p:nvPr/>
        </p:nvSpPr>
        <p:spPr>
          <a:xfrm>
            <a:off x="5886373" y="1856973"/>
            <a:ext cx="2114700" cy="6429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 = blockIdx.x * blockDim.x + threadIdx.x;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C[i] = A[i] + B[i];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5543473" y="1985561"/>
            <a:ext cx="319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4571923" y="2585636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2285923" y="2585636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7029373" y="2585636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319874" y="3089150"/>
            <a:ext cx="82815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 thread array into multiple blocks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677" lvl="1" marL="72985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within a block cooperate via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 memory, atomic operations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barrier synchronization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677" lvl="1" marL="72985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Threads in different blocks do not interact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6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blockIdx and threadIdx</a:t>
            </a:r>
            <a:endParaRPr sz="2200"/>
          </a:p>
        </p:txBody>
      </p:sp>
      <p:sp>
        <p:nvSpPr>
          <p:cNvPr id="707" name="Google Shape;707;p36"/>
          <p:cNvSpPr/>
          <p:nvPr/>
        </p:nvSpPr>
        <p:spPr>
          <a:xfrm>
            <a:off x="4359000" y="2155956"/>
            <a:ext cx="3195300" cy="2730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08" name="Google Shape;708;p36"/>
          <p:cNvCxnSpPr/>
          <p:nvPr/>
        </p:nvCxnSpPr>
        <p:spPr>
          <a:xfrm flipH="1">
            <a:off x="4873406" y="3493021"/>
            <a:ext cx="1161000" cy="705300"/>
          </a:xfrm>
          <a:prstGeom prst="straightConnector1">
            <a:avLst/>
          </a:prstGeom>
          <a:noFill/>
          <a:ln cap="flat" cmpd="sng" w="28575">
            <a:solidFill>
              <a:srgbClr val="74B8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09" name="Google Shape;709;p36"/>
          <p:cNvSpPr txBox="1"/>
          <p:nvPr/>
        </p:nvSpPr>
        <p:spPr>
          <a:xfrm>
            <a:off x="926028" y="838501"/>
            <a:ext cx="6217800" cy="4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thread uses indices to decide what data to work 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4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blockIdx: 1D, 2D, or 3D (CUDA 4.0)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4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threadIdx: 1D, 2D, or 3D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Simplifies memory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addressing when processing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multidimensional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4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4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Solving PDEs on volumes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468" lvl="1" marL="731043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6"/>
          <p:cNvSpPr txBox="1"/>
          <p:nvPr/>
        </p:nvSpPr>
        <p:spPr>
          <a:xfrm>
            <a:off x="6187800" y="4207175"/>
            <a:ext cx="1428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700" u="none" cap="none" strike="noStrike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1" name="Google Shape;711;p36"/>
          <p:cNvSpPr txBox="1"/>
          <p:nvPr/>
        </p:nvSpPr>
        <p:spPr>
          <a:xfrm>
            <a:off x="4397334" y="2157338"/>
            <a:ext cx="102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6"/>
          <p:cNvSpPr/>
          <p:nvPr/>
        </p:nvSpPr>
        <p:spPr>
          <a:xfrm>
            <a:off x="4563385" y="2546176"/>
            <a:ext cx="2519400" cy="10320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4524434" y="2560537"/>
            <a:ext cx="64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6"/>
          <p:cNvSpPr/>
          <p:nvPr/>
        </p:nvSpPr>
        <p:spPr>
          <a:xfrm>
            <a:off x="5018312" y="2699227"/>
            <a:ext cx="880800" cy="3375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 (0,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6018735" y="3171401"/>
            <a:ext cx="872100" cy="3216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 (1,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5011876" y="3154036"/>
            <a:ext cx="893700" cy="3375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 (1,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6018735" y="2699227"/>
            <a:ext cx="872100" cy="3375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 (0,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6"/>
          <p:cNvSpPr txBox="1"/>
          <p:nvPr/>
        </p:nvSpPr>
        <p:spPr>
          <a:xfrm>
            <a:off x="5635272" y="3694997"/>
            <a:ext cx="133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Block (1,1)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392707" y="4292612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(0,0,0)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6283148" y="4402945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(0,1,3)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4846894" y="4536066"/>
            <a:ext cx="474000" cy="2895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(0,1,0)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5320948" y="4536066"/>
            <a:ext cx="474000" cy="2895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(0,1,1)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5786972" y="4536066"/>
            <a:ext cx="474000" cy="289500"/>
          </a:xfrm>
          <a:prstGeom prst="rect">
            <a:avLst/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(0,1,2)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4968731" y="3981652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5411018" y="3981653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5908378" y="3981653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6389942" y="3981653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4846893" y="4102829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(0,0,0)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5320947" y="4102829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(0,0,1)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5775382" y="4102828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(0,0,2)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6283148" y="4102828"/>
            <a:ext cx="628800" cy="433200"/>
          </a:xfrm>
          <a:prstGeom prst="cube">
            <a:avLst>
              <a:gd fmla="val 25000" name="adj"/>
            </a:avLst>
          </a:prstGeom>
          <a:solidFill>
            <a:srgbClr val="FEFEFE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Thread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(0,0,3)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6"/>
          <p:cNvSpPr txBox="1"/>
          <p:nvPr/>
        </p:nvSpPr>
        <p:spPr>
          <a:xfrm>
            <a:off x="5047708" y="3938587"/>
            <a:ext cx="458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(1,0,0)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5492838" y="3938586"/>
            <a:ext cx="458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(1,0,1)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5984099" y="3938586"/>
            <a:ext cx="45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(1,0,2)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>
            <a:off x="6482932" y="3938587"/>
            <a:ext cx="458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(1,0,3)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36"/>
          <p:cNvCxnSpPr>
            <a:endCxn id="732" idx="1"/>
          </p:cNvCxnSpPr>
          <p:nvPr/>
        </p:nvCxnSpPr>
        <p:spPr>
          <a:xfrm flipH="1">
            <a:off x="5047708" y="3171337"/>
            <a:ext cx="986700" cy="867300"/>
          </a:xfrm>
          <a:prstGeom prst="straightConnector1">
            <a:avLst/>
          </a:prstGeom>
          <a:noFill/>
          <a:ln cap="flat" cmpd="sng" w="28575">
            <a:solidFill>
              <a:srgbClr val="74B8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37" name="Google Shape;737;p36"/>
          <p:cNvCxnSpPr/>
          <p:nvPr/>
        </p:nvCxnSpPr>
        <p:spPr>
          <a:xfrm>
            <a:off x="6890865" y="3171401"/>
            <a:ext cx="130500" cy="813900"/>
          </a:xfrm>
          <a:prstGeom prst="straightConnector1">
            <a:avLst/>
          </a:prstGeom>
          <a:noFill/>
          <a:ln cap="flat" cmpd="sng" w="28575">
            <a:solidFill>
              <a:srgbClr val="74B8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38" name="Google Shape;738;p36"/>
          <p:cNvCxnSpPr/>
          <p:nvPr/>
        </p:nvCxnSpPr>
        <p:spPr>
          <a:xfrm flipH="1">
            <a:off x="6816465" y="3491406"/>
            <a:ext cx="74400" cy="668100"/>
          </a:xfrm>
          <a:prstGeom prst="straightConnector1">
            <a:avLst/>
          </a:prstGeom>
          <a:noFill/>
          <a:ln cap="flat" cmpd="sng" w="28575">
            <a:solidFill>
              <a:srgbClr val="74B8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39" name="Google Shape;739;p36"/>
          <p:cNvCxnSpPr/>
          <p:nvPr/>
        </p:nvCxnSpPr>
        <p:spPr>
          <a:xfrm>
            <a:off x="3795938" y="2138899"/>
            <a:ext cx="934500" cy="2325600"/>
          </a:xfrm>
          <a:prstGeom prst="straightConnector1">
            <a:avLst/>
          </a:prstGeom>
          <a:noFill/>
          <a:ln cap="flat" cmpd="sng" w="38100">
            <a:solidFill>
              <a:srgbClr val="FA63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0" name="Google Shape;740;p36"/>
          <p:cNvCxnSpPr/>
          <p:nvPr/>
        </p:nvCxnSpPr>
        <p:spPr>
          <a:xfrm>
            <a:off x="4359000" y="1887004"/>
            <a:ext cx="597000" cy="1198800"/>
          </a:xfrm>
          <a:prstGeom prst="straightConnector1">
            <a:avLst/>
          </a:prstGeom>
          <a:noFill/>
          <a:ln cap="flat" cmpd="sng" w="38100">
            <a:solidFill>
              <a:srgbClr val="FA63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8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Example: Vector Addition Kernel Launch (Host Code)</a:t>
            </a:r>
            <a:endParaRPr sz="2200"/>
          </a:p>
        </p:txBody>
      </p:sp>
      <p:sp>
        <p:nvSpPr>
          <p:cNvPr id="746" name="Google Shape;746;p38"/>
          <p:cNvSpPr txBox="1"/>
          <p:nvPr/>
        </p:nvSpPr>
        <p:spPr>
          <a:xfrm>
            <a:off x="902700" y="1574800"/>
            <a:ext cx="6705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void vecAdd(float* h_A, float* h_B, float* h_C, int n)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6B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// d_A, d_B, d_C allocations and copies omitted 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 // Run ceil(n/256.0) blocks of 256 threads each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  vecAddKernel&lt;&lt;&lt;ceil(n/256.0),256&gt;&gt;&gt;</a:t>
            </a: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(d_A, d_B, d_C, n);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8"/>
          <p:cNvSpPr txBox="1"/>
          <p:nvPr/>
        </p:nvSpPr>
        <p:spPr>
          <a:xfrm>
            <a:off x="3846276" y="3169772"/>
            <a:ext cx="35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ceiling function makes sure that there are enough threads to cover all elements.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38"/>
          <p:cNvCxnSpPr/>
          <p:nvPr/>
        </p:nvCxnSpPr>
        <p:spPr>
          <a:xfrm rot="10800000">
            <a:off x="4036594" y="2903969"/>
            <a:ext cx="228600" cy="228600"/>
          </a:xfrm>
          <a:prstGeom prst="straightConnector1">
            <a:avLst/>
          </a:prstGeom>
          <a:noFill/>
          <a:ln cap="flat" cmpd="sng" w="57150">
            <a:solidFill>
              <a:srgbClr val="33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9" name="Google Shape;749;p38"/>
          <p:cNvSpPr txBox="1"/>
          <p:nvPr/>
        </p:nvSpPr>
        <p:spPr>
          <a:xfrm>
            <a:off x="838800" y="976500"/>
            <a:ext cx="2148600" cy="369300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Host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Example: Vector Addition Kernel</a:t>
            </a:r>
            <a:endParaRPr sz="2200"/>
          </a:p>
        </p:txBody>
      </p:sp>
      <p:sp>
        <p:nvSpPr>
          <p:cNvPr id="755" name="Google Shape;755;p37"/>
          <p:cNvSpPr txBox="1"/>
          <p:nvPr/>
        </p:nvSpPr>
        <p:spPr>
          <a:xfrm>
            <a:off x="853878" y="976488"/>
            <a:ext cx="6385800" cy="3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0" lang="en" sz="1275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Compute vector sum C = A + B</a:t>
            </a:r>
            <a:endParaRPr b="0" i="0" sz="1275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Arial"/>
              <a:buNone/>
            </a:pPr>
            <a:r>
              <a:rPr b="0" i="0" lang="en" sz="1275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// Each thread performs one pair-wise addition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void vecAddKernel(float* A, float* B, float* C, int n)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  int i = </a:t>
            </a: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threadIdx.x</a:t>
            </a: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blockDim.x</a:t>
            </a: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blockIdx.x</a:t>
            </a: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    if(i&lt;n) C[i] = A[i] + B[i];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i="0" sz="600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853878" y="2182490"/>
            <a:ext cx="1371600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7" name="Google Shape;757;p37"/>
          <p:cNvSpPr/>
          <p:nvPr/>
        </p:nvSpPr>
        <p:spPr>
          <a:xfrm>
            <a:off x="1123438" y="3254701"/>
            <a:ext cx="3449100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845267" y="2478931"/>
            <a:ext cx="6235200" cy="38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1123438" y="3019252"/>
            <a:ext cx="4910700" cy="25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Google Shape;760;p37"/>
          <p:cNvSpPr txBox="1"/>
          <p:nvPr/>
        </p:nvSpPr>
        <p:spPr>
          <a:xfrm>
            <a:off x="838800" y="976500"/>
            <a:ext cx="2148600" cy="369300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Device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9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More on Kernel Launch (Host Code)</a:t>
            </a:r>
            <a:endParaRPr sz="2200"/>
          </a:p>
        </p:txBody>
      </p:sp>
      <p:sp>
        <p:nvSpPr>
          <p:cNvPr id="766" name="Google Shape;766;p39"/>
          <p:cNvSpPr txBox="1"/>
          <p:nvPr/>
        </p:nvSpPr>
        <p:spPr>
          <a:xfrm>
            <a:off x="1276799" y="1467457"/>
            <a:ext cx="65904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6F6F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void vecAdd(float* h_A, float* h_B, float* h_C, int n)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  dim3 DimGrid((n-1)/256 + 1, 1, 1);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  dim3 DimBlock(256, 1, 1);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A6300"/>
                </a:solidFill>
                <a:latin typeface="Courier New"/>
                <a:ea typeface="Courier New"/>
                <a:cs typeface="Courier New"/>
                <a:sym typeface="Courier New"/>
              </a:rPr>
              <a:t>  vecAddKernel&lt;&lt;&lt;DimGrid,DimBlock&gt;&gt;&gt;</a:t>
            </a: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(d_A, d_B, d_C, n);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F6F6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5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9"/>
          <p:cNvSpPr txBox="1"/>
          <p:nvPr/>
        </p:nvSpPr>
        <p:spPr>
          <a:xfrm>
            <a:off x="4227806" y="3273999"/>
            <a:ext cx="35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an equivalent way to express the ceiling function.</a:t>
            </a:r>
            <a:endParaRPr b="0" i="0" sz="13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Google Shape;768;p39"/>
          <p:cNvSpPr txBox="1"/>
          <p:nvPr/>
        </p:nvSpPr>
        <p:spPr>
          <a:xfrm>
            <a:off x="838800" y="976500"/>
            <a:ext cx="2148600" cy="369300"/>
          </a:xfrm>
          <a:prstGeom prst="rect">
            <a:avLst/>
          </a:prstGeom>
          <a:solidFill>
            <a:srgbClr val="33CCCC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Host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Modern Day PC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6810100" y="2744150"/>
            <a:ext cx="2054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Fig.1: Modern Day Computer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00" y="869554"/>
            <a:ext cx="6505300" cy="408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0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Kernel execution in a nutshell</a:t>
            </a:r>
            <a:endParaRPr sz="2200"/>
          </a:p>
        </p:txBody>
      </p:sp>
      <p:sp>
        <p:nvSpPr>
          <p:cNvPr id="774" name="Google Shape;774;p40"/>
          <p:cNvSpPr txBox="1"/>
          <p:nvPr/>
        </p:nvSpPr>
        <p:spPr>
          <a:xfrm>
            <a:off x="877774" y="1094049"/>
            <a:ext cx="379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__host__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vecAdd(…)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dim3 DimGrid(ceil(n/256.0),1,1);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dim3 DimBlock(256,1,1);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vecAddKernel&lt;&lt;&lt;DimGrid,DimBlock&gt;&gt;&gt;(d_A,d_B,d_C,n);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40"/>
          <p:cNvGrpSpPr/>
          <p:nvPr/>
        </p:nvGrpSpPr>
        <p:grpSpPr>
          <a:xfrm>
            <a:off x="2901138" y="2897981"/>
            <a:ext cx="3858722" cy="771828"/>
            <a:chOff x="4191000" y="1208199"/>
            <a:chExt cx="4800600" cy="1230201"/>
          </a:xfrm>
        </p:grpSpPr>
        <p:sp>
          <p:nvSpPr>
            <p:cNvPr id="776" name="Google Shape;776;p40"/>
            <p:cNvSpPr/>
            <p:nvPr/>
          </p:nvSpPr>
          <p:spPr>
            <a:xfrm>
              <a:off x="4191000" y="1295400"/>
              <a:ext cx="4800600" cy="1143000"/>
            </a:xfrm>
            <a:prstGeom prst="roundRect">
              <a:avLst>
                <a:gd fmla="val 16667" name="adj"/>
              </a:avLst>
            </a:prstGeom>
            <a:solidFill>
              <a:srgbClr val="3737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7" name="Google Shape;777;p40"/>
            <p:cNvSpPr txBox="1"/>
            <p:nvPr/>
          </p:nvSpPr>
          <p:spPr>
            <a:xfrm>
              <a:off x="5105400" y="1208199"/>
              <a:ext cx="1626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rPr>
                <a:t>Grid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40"/>
            <p:cNvGrpSpPr/>
            <p:nvPr/>
          </p:nvGrpSpPr>
          <p:grpSpPr>
            <a:xfrm>
              <a:off x="4267201" y="1371600"/>
              <a:ext cx="838200" cy="990600"/>
              <a:chOff x="3581401" y="1447800"/>
              <a:chExt cx="838200" cy="990600"/>
            </a:xfrm>
          </p:grpSpPr>
          <p:sp>
            <p:nvSpPr>
              <p:cNvPr id="779" name="Google Shape;779;p40"/>
              <p:cNvSpPr/>
              <p:nvPr/>
            </p:nvSpPr>
            <p:spPr>
              <a:xfrm>
                <a:off x="3581401" y="1447800"/>
                <a:ext cx="838200" cy="990600"/>
              </a:xfrm>
              <a:prstGeom prst="roundRect">
                <a:avLst>
                  <a:gd fmla="val 16667" name="adj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0980"/>
                  </a:srgbClr>
                </a:outerShdw>
              </a:effectLst>
            </p:spPr>
            <p:txBody>
              <a:bodyPr anchorCtr="0" anchor="t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rPr b="0" i="0" lang="en" sz="1350" u="none" cap="none" strike="noStrike">
                    <a:solidFill>
                      <a:srgbClr val="FFFFFF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Blk 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p40"/>
              <p:cNvGrpSpPr/>
              <p:nvPr/>
            </p:nvGrpSpPr>
            <p:grpSpPr>
              <a:xfrm>
                <a:off x="3657600" y="1828800"/>
                <a:ext cx="685800" cy="582090"/>
                <a:chOff x="4191000" y="5029200"/>
                <a:chExt cx="685800" cy="582090"/>
              </a:xfrm>
            </p:grpSpPr>
            <p:sp>
              <p:nvSpPr>
                <p:cNvPr id="781" name="Google Shape;781;p40"/>
                <p:cNvSpPr/>
                <p:nvPr/>
              </p:nvSpPr>
              <p:spPr>
                <a:xfrm>
                  <a:off x="4191000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2" name="Google Shape;782;p40"/>
                <p:cNvSpPr/>
                <p:nvPr/>
              </p:nvSpPr>
              <p:spPr>
                <a:xfrm>
                  <a:off x="4249067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3" name="Google Shape;783;p40"/>
                <p:cNvSpPr/>
                <p:nvPr/>
              </p:nvSpPr>
              <p:spPr>
                <a:xfrm>
                  <a:off x="4307134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4" name="Google Shape;784;p40"/>
                <p:cNvSpPr/>
                <p:nvPr/>
              </p:nvSpPr>
              <p:spPr>
                <a:xfrm>
                  <a:off x="4365201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5" name="Google Shape;785;p40"/>
                <p:cNvSpPr/>
                <p:nvPr/>
              </p:nvSpPr>
              <p:spPr>
                <a:xfrm>
                  <a:off x="4423268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6" name="Google Shape;786;p40"/>
                <p:cNvSpPr/>
                <p:nvPr/>
              </p:nvSpPr>
              <p:spPr>
                <a:xfrm>
                  <a:off x="4480579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7" name="Google Shape;787;p40"/>
                <p:cNvSpPr/>
                <p:nvPr/>
              </p:nvSpPr>
              <p:spPr>
                <a:xfrm>
                  <a:off x="4537890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8" name="Google Shape;788;p40"/>
                <p:cNvSpPr/>
                <p:nvPr/>
              </p:nvSpPr>
              <p:spPr>
                <a:xfrm>
                  <a:off x="4595201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9" name="Google Shape;789;p40"/>
                <p:cNvSpPr/>
                <p:nvPr/>
              </p:nvSpPr>
              <p:spPr>
                <a:xfrm>
                  <a:off x="4652512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0" name="Google Shape;790;p40"/>
                <p:cNvSpPr/>
                <p:nvPr/>
              </p:nvSpPr>
              <p:spPr>
                <a:xfrm>
                  <a:off x="4709823" y="5029200"/>
                  <a:ext cx="109667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1" name="Google Shape;791;p40"/>
                <p:cNvSpPr/>
                <p:nvPr/>
              </p:nvSpPr>
              <p:spPr>
                <a:xfrm>
                  <a:off x="4766376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grpSp>
          <p:nvGrpSpPr>
            <p:cNvPr id="792" name="Google Shape;792;p40"/>
            <p:cNvGrpSpPr/>
            <p:nvPr/>
          </p:nvGrpSpPr>
          <p:grpSpPr>
            <a:xfrm>
              <a:off x="8088086" y="1371600"/>
              <a:ext cx="838200" cy="990600"/>
              <a:chOff x="3581401" y="1447800"/>
              <a:chExt cx="838200" cy="990600"/>
            </a:xfrm>
          </p:grpSpPr>
          <p:sp>
            <p:nvSpPr>
              <p:cNvPr id="793" name="Google Shape;793;p40"/>
              <p:cNvSpPr/>
              <p:nvPr/>
            </p:nvSpPr>
            <p:spPr>
              <a:xfrm>
                <a:off x="3581401" y="1447800"/>
                <a:ext cx="838200" cy="990600"/>
              </a:xfrm>
              <a:prstGeom prst="roundRect">
                <a:avLst>
                  <a:gd fmla="val 16667" name="adj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0980"/>
                  </a:srgbClr>
                </a:outerShdw>
              </a:effectLst>
            </p:spPr>
            <p:txBody>
              <a:bodyPr anchorCtr="0" anchor="t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rPr b="0" i="0" lang="en" sz="1350" u="none" cap="none" strike="noStrike">
                    <a:solidFill>
                      <a:srgbClr val="FFFFFF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Blk N-1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4" name="Google Shape;794;p40"/>
              <p:cNvGrpSpPr/>
              <p:nvPr/>
            </p:nvGrpSpPr>
            <p:grpSpPr>
              <a:xfrm>
                <a:off x="3657600" y="1828800"/>
                <a:ext cx="685800" cy="582090"/>
                <a:chOff x="4191000" y="5029200"/>
                <a:chExt cx="685800" cy="582090"/>
              </a:xfrm>
            </p:grpSpPr>
            <p:sp>
              <p:nvSpPr>
                <p:cNvPr id="795" name="Google Shape;795;p40"/>
                <p:cNvSpPr/>
                <p:nvPr/>
              </p:nvSpPr>
              <p:spPr>
                <a:xfrm>
                  <a:off x="4191000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6" name="Google Shape;796;p40"/>
                <p:cNvSpPr/>
                <p:nvPr/>
              </p:nvSpPr>
              <p:spPr>
                <a:xfrm>
                  <a:off x="4249067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7" name="Google Shape;797;p40"/>
                <p:cNvSpPr/>
                <p:nvPr/>
              </p:nvSpPr>
              <p:spPr>
                <a:xfrm>
                  <a:off x="4307134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8" name="Google Shape;798;p40"/>
                <p:cNvSpPr/>
                <p:nvPr/>
              </p:nvSpPr>
              <p:spPr>
                <a:xfrm>
                  <a:off x="4365201" y="5029200"/>
                  <a:ext cx="111180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9" name="Google Shape;799;p40"/>
                <p:cNvSpPr/>
                <p:nvPr/>
              </p:nvSpPr>
              <p:spPr>
                <a:xfrm>
                  <a:off x="4423268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0" name="Google Shape;800;p40"/>
                <p:cNvSpPr/>
                <p:nvPr/>
              </p:nvSpPr>
              <p:spPr>
                <a:xfrm>
                  <a:off x="4480579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1" name="Google Shape;801;p40"/>
                <p:cNvSpPr/>
                <p:nvPr/>
              </p:nvSpPr>
              <p:spPr>
                <a:xfrm>
                  <a:off x="4537890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2" name="Google Shape;802;p40"/>
                <p:cNvSpPr/>
                <p:nvPr/>
              </p:nvSpPr>
              <p:spPr>
                <a:xfrm>
                  <a:off x="4595201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3" name="Google Shape;803;p40"/>
                <p:cNvSpPr/>
                <p:nvPr/>
              </p:nvSpPr>
              <p:spPr>
                <a:xfrm>
                  <a:off x="4652512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4" name="Google Shape;804;p40"/>
                <p:cNvSpPr/>
                <p:nvPr/>
              </p:nvSpPr>
              <p:spPr>
                <a:xfrm>
                  <a:off x="4709823" y="5029200"/>
                  <a:ext cx="109667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5" name="Google Shape;805;p40"/>
                <p:cNvSpPr/>
                <p:nvPr/>
              </p:nvSpPr>
              <p:spPr>
                <a:xfrm>
                  <a:off x="4766376" y="5029200"/>
                  <a:ext cx="110424" cy="582090"/>
                </a:xfrm>
                <a:custGeom>
                  <a:rect b="b" l="l" r="r" t="t"/>
                  <a:pathLst>
                    <a:path extrusionOk="0" h="1536" w="208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cap="flat" cmpd="sng" w="127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  <p:sp>
          <p:nvSpPr>
            <p:cNvPr id="806" name="Google Shape;806;p40"/>
            <p:cNvSpPr txBox="1"/>
            <p:nvPr/>
          </p:nvSpPr>
          <p:spPr>
            <a:xfrm>
              <a:off x="5105400" y="1589198"/>
              <a:ext cx="29718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rPr>
                <a:t>• • •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930600" y="1960042"/>
            <a:ext cx="4365118" cy="1091619"/>
            <a:chOff x="-54025" y="3030586"/>
            <a:chExt cx="5340900" cy="2293800"/>
          </a:xfrm>
        </p:grpSpPr>
        <p:cxnSp>
          <p:nvCxnSpPr>
            <p:cNvPr id="808" name="Google Shape;808;p40"/>
            <p:cNvCxnSpPr>
              <a:stCxn id="809" idx="3"/>
            </p:cNvCxnSpPr>
            <p:nvPr/>
          </p:nvCxnSpPr>
          <p:spPr>
            <a:xfrm>
              <a:off x="4455875" y="3359086"/>
              <a:ext cx="831000" cy="1965300"/>
            </a:xfrm>
            <a:prstGeom prst="curvedConnector2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809" name="Google Shape;809;p40"/>
            <p:cNvSpPr/>
            <p:nvPr/>
          </p:nvSpPr>
          <p:spPr>
            <a:xfrm>
              <a:off x="-54025" y="3030586"/>
              <a:ext cx="4509900" cy="657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3728007" y="3661277"/>
            <a:ext cx="2143735" cy="697349"/>
            <a:chOff x="5257800" y="2919393"/>
            <a:chExt cx="2667000" cy="1271607"/>
          </a:xfrm>
        </p:grpSpPr>
        <p:sp>
          <p:nvSpPr>
            <p:cNvPr id="811" name="Google Shape;811;p40"/>
            <p:cNvSpPr/>
            <p:nvPr/>
          </p:nvSpPr>
          <p:spPr>
            <a:xfrm>
              <a:off x="5257800" y="3048000"/>
              <a:ext cx="2667000" cy="1143000"/>
            </a:xfrm>
            <a:prstGeom prst="roundRect">
              <a:avLst>
                <a:gd fmla="val 16667" name="adj"/>
              </a:avLst>
            </a:prstGeom>
            <a:solidFill>
              <a:srgbClr val="3737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2" name="Google Shape;812;p40"/>
            <p:cNvSpPr txBox="1"/>
            <p:nvPr/>
          </p:nvSpPr>
          <p:spPr>
            <a:xfrm>
              <a:off x="6096000" y="2919393"/>
              <a:ext cx="9906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rPr>
                <a:t>GPU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3" name="Google Shape;813;p40"/>
            <p:cNvGrpSpPr/>
            <p:nvPr/>
          </p:nvGrpSpPr>
          <p:grpSpPr>
            <a:xfrm>
              <a:off x="5410200" y="3200400"/>
              <a:ext cx="2400300" cy="838200"/>
              <a:chOff x="2362200" y="3276600"/>
              <a:chExt cx="2400300" cy="838200"/>
            </a:xfrm>
          </p:grpSpPr>
          <p:sp>
            <p:nvSpPr>
              <p:cNvPr id="814" name="Google Shape;814;p40"/>
              <p:cNvSpPr/>
              <p:nvPr/>
            </p:nvSpPr>
            <p:spPr>
              <a:xfrm>
                <a:off x="2362201" y="3276600"/>
                <a:ext cx="609600" cy="424500"/>
              </a:xfrm>
              <a:prstGeom prst="roundRect">
                <a:avLst>
                  <a:gd fmla="val 16667" name="adj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0980"/>
                  </a:srgbClr>
                </a:outerShdw>
              </a:effectLst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FFFFFF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M0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2362200" y="3733800"/>
                <a:ext cx="240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0980"/>
                  </a:srgbClr>
                </a:outerShdw>
              </a:effectLst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FFFFFF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6" name="Google Shape;816;p40"/>
            <p:cNvSpPr/>
            <p:nvPr/>
          </p:nvSpPr>
          <p:spPr>
            <a:xfrm>
              <a:off x="7162802" y="3200400"/>
              <a:ext cx="609600" cy="424500"/>
            </a:xfrm>
            <a:prstGeom prst="roundRect">
              <a:avLst>
                <a:gd fmla="val 16667" name="adj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algn="ctr" dir="5400000" dist="27940">
                <a:srgbClr val="000000">
                  <a:alpha val="30980"/>
                </a:srgbClr>
              </a:outerShdw>
            </a:effectLst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Mk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0"/>
            <p:cNvSpPr txBox="1"/>
            <p:nvPr/>
          </p:nvSpPr>
          <p:spPr>
            <a:xfrm>
              <a:off x="6134100" y="3224193"/>
              <a:ext cx="9906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rPr>
                <a:t>• • •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40"/>
          <p:cNvSpPr txBox="1"/>
          <p:nvPr/>
        </p:nvSpPr>
        <p:spPr>
          <a:xfrm>
            <a:off x="4799883" y="1105951"/>
            <a:ext cx="36138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__global__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vecAddKernel(float *A,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float *B, float *C, int 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int i = blockIdx.x * blockDim.x</a:t>
            </a:r>
            <a:endParaRPr b="1" i="0" sz="10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+ threadIdx.x;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if( i&lt;n ) C[i] = A[i]+B[i];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p40"/>
          <p:cNvCxnSpPr>
            <a:stCxn id="779" idx="0"/>
          </p:cNvCxnSpPr>
          <p:nvPr/>
        </p:nvCxnSpPr>
        <p:spPr>
          <a:xfrm rot="-5400000">
            <a:off x="4255511" y="1384249"/>
            <a:ext cx="660000" cy="2572500"/>
          </a:xfrm>
          <a:prstGeom prst="curvedConnector2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0" name="Google Shape;820;p40"/>
          <p:cNvSpPr/>
          <p:nvPr/>
        </p:nvSpPr>
        <p:spPr>
          <a:xfrm>
            <a:off x="5449662" y="1793123"/>
            <a:ext cx="2388900" cy="458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1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More on CUDA Function Declaration</a:t>
            </a:r>
            <a:endParaRPr sz="2200"/>
          </a:p>
        </p:txBody>
      </p:sp>
      <p:sp>
        <p:nvSpPr>
          <p:cNvPr id="826" name="Google Shape;826;p41"/>
          <p:cNvSpPr txBox="1"/>
          <p:nvPr/>
        </p:nvSpPr>
        <p:spPr>
          <a:xfrm>
            <a:off x="762000" y="2466415"/>
            <a:ext cx="64218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791" lvl="0" marL="23679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Courier New"/>
              <a:buChar char="−"/>
            </a:pPr>
            <a:r>
              <a:rPr b="1" i="0" lang="en" sz="18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__global__</a:t>
            </a:r>
            <a:r>
              <a:rPr b="0" i="0" lang="en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 defines a kernel function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642937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Arial"/>
              <a:buChar char="−"/>
            </a:pPr>
            <a:r>
              <a:rPr b="0" i="0" lang="en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Each “__” consists of two underscore characters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642937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Arial"/>
              <a:buChar char="−"/>
            </a:pPr>
            <a:r>
              <a:rPr b="0" i="0" lang="en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A kernel function must return </a:t>
            </a:r>
            <a:r>
              <a:rPr b="1" i="0" lang="en" sz="18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Courier New"/>
              <a:buChar char="−"/>
            </a:pPr>
            <a:r>
              <a:rPr b="1" i="0" lang="en" sz="18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__device__</a:t>
            </a:r>
            <a:r>
              <a:rPr b="0" i="0" lang="en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8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__host__</a:t>
            </a:r>
            <a:r>
              <a:rPr b="0" i="0" lang="en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 can be used together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79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6F6F6F"/>
              </a:buClr>
              <a:buSzPts val="1800"/>
              <a:buFont typeface="Courier New"/>
              <a:buChar char="−"/>
            </a:pPr>
            <a:r>
              <a:rPr b="1" i="0" lang="en" sz="18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__host__ </a:t>
            </a:r>
            <a:r>
              <a:rPr b="0" i="0" lang="en" sz="1800" u="none" cap="none" strike="noStrike">
                <a:solidFill>
                  <a:srgbClr val="6F6F6F"/>
                </a:solidFill>
                <a:latin typeface="Arial"/>
                <a:ea typeface="Arial"/>
                <a:cs typeface="Arial"/>
                <a:sym typeface="Arial"/>
              </a:rPr>
              <a:t>is optional if used alone</a:t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1541" lvl="0" marL="236791" marR="0" rtl="0" algn="l">
              <a:lnSpc>
                <a:spcPct val="90000"/>
              </a:lnSpc>
              <a:spcBef>
                <a:spcPts val="37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6F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41"/>
          <p:cNvGrpSpPr/>
          <p:nvPr/>
        </p:nvGrpSpPr>
        <p:grpSpPr>
          <a:xfrm>
            <a:off x="762001" y="1206000"/>
            <a:ext cx="6534499" cy="1126041"/>
            <a:chOff x="384" y="816"/>
            <a:chExt cx="5232" cy="1500"/>
          </a:xfrm>
        </p:grpSpPr>
        <p:sp>
          <p:nvSpPr>
            <p:cNvPr id="828" name="Google Shape;828;p41"/>
            <p:cNvSpPr/>
            <p:nvPr/>
          </p:nvSpPr>
          <p:spPr>
            <a:xfrm>
              <a:off x="4415" y="1893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3505" y="1893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384" y="1893"/>
              <a:ext cx="30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en" sz="1050" u="none" cap="none" strike="noStrike">
                  <a:solidFill>
                    <a:srgbClr val="3333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__host__</a:t>
              </a:r>
              <a:r>
                <a:rPr b="1" i="0" lang="en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float HostFunc()‏</a:t>
              </a:r>
              <a:endParaRPr b="1" i="0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4415" y="1586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3505" y="1586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384" y="1586"/>
              <a:ext cx="30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en" sz="1050" u="none" cap="none" strike="noStrike">
                  <a:solidFill>
                    <a:srgbClr val="3333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__global__</a:t>
              </a:r>
              <a:r>
                <a:rPr b="1" i="0" lang="en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void  KernelFunc()‏</a:t>
              </a:r>
              <a:endParaRPr b="1" i="0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4415" y="1298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3505" y="129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384" y="1298"/>
              <a:ext cx="30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en" sz="1050" u="none" cap="none" strike="noStrike">
                  <a:solidFill>
                    <a:srgbClr val="3333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__device__</a:t>
              </a:r>
              <a:r>
                <a:rPr b="1" i="0" lang="en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float DeviceFunc()‏</a:t>
              </a:r>
              <a:endParaRPr b="1" i="0" sz="105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4415" y="816"/>
              <a:ext cx="12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callable from the: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3505" y="816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100" lIns="67500" spcFirstLastPara="1" rIns="67500" wrap="square" tIns="35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Executed on the: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384" y="816"/>
              <a:ext cx="30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40" name="Google Shape;840;p41"/>
            <p:cNvCxnSpPr/>
            <p:nvPr/>
          </p:nvCxnSpPr>
          <p:spPr>
            <a:xfrm>
              <a:off x="384" y="816"/>
              <a:ext cx="5100" cy="0"/>
            </a:xfrm>
            <a:prstGeom prst="straightConnector1">
              <a:avLst/>
            </a:prstGeom>
            <a:noFill/>
            <a:ln cap="flat" cmpd="sng" w="284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41"/>
            <p:cNvCxnSpPr/>
            <p:nvPr/>
          </p:nvCxnSpPr>
          <p:spPr>
            <a:xfrm>
              <a:off x="384" y="1298"/>
              <a:ext cx="5100" cy="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41"/>
            <p:cNvCxnSpPr/>
            <p:nvPr/>
          </p:nvCxnSpPr>
          <p:spPr>
            <a:xfrm>
              <a:off x="384" y="1586"/>
              <a:ext cx="5100" cy="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41"/>
            <p:cNvCxnSpPr/>
            <p:nvPr/>
          </p:nvCxnSpPr>
          <p:spPr>
            <a:xfrm>
              <a:off x="384" y="1893"/>
              <a:ext cx="5100" cy="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4" name="Google Shape;844;p41"/>
            <p:cNvCxnSpPr/>
            <p:nvPr/>
          </p:nvCxnSpPr>
          <p:spPr>
            <a:xfrm>
              <a:off x="384" y="2208"/>
              <a:ext cx="5100" cy="0"/>
            </a:xfrm>
            <a:prstGeom prst="straightConnector1">
              <a:avLst/>
            </a:prstGeom>
            <a:noFill/>
            <a:ln cap="flat" cmpd="sng" w="284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5" name="Google Shape;845;p41"/>
            <p:cNvCxnSpPr/>
            <p:nvPr/>
          </p:nvCxnSpPr>
          <p:spPr>
            <a:xfrm>
              <a:off x="384" y="816"/>
              <a:ext cx="0" cy="1500"/>
            </a:xfrm>
            <a:prstGeom prst="straightConnector1">
              <a:avLst/>
            </a:prstGeom>
            <a:noFill/>
            <a:ln cap="flat" cmpd="sng" w="284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6" name="Google Shape;846;p41"/>
            <p:cNvCxnSpPr/>
            <p:nvPr/>
          </p:nvCxnSpPr>
          <p:spPr>
            <a:xfrm>
              <a:off x="3505" y="816"/>
              <a:ext cx="0" cy="150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7" name="Google Shape;847;p41"/>
            <p:cNvCxnSpPr/>
            <p:nvPr/>
          </p:nvCxnSpPr>
          <p:spPr>
            <a:xfrm>
              <a:off x="4415" y="816"/>
              <a:ext cx="0" cy="1500"/>
            </a:xfrm>
            <a:prstGeom prst="straightConnector1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8" name="Google Shape;848;p41"/>
            <p:cNvCxnSpPr/>
            <p:nvPr/>
          </p:nvCxnSpPr>
          <p:spPr>
            <a:xfrm>
              <a:off x="5616" y="816"/>
              <a:ext cx="0" cy="1500"/>
            </a:xfrm>
            <a:prstGeom prst="straightConnector1">
              <a:avLst/>
            </a:prstGeom>
            <a:noFill/>
            <a:ln cap="flat" cmpd="sng" w="284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2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Compiling A CUDA Program</a:t>
            </a:r>
            <a:endParaRPr sz="2200"/>
          </a:p>
        </p:txBody>
      </p:sp>
      <p:sp>
        <p:nvSpPr>
          <p:cNvPr id="854" name="Google Shape;854;p42"/>
          <p:cNvSpPr/>
          <p:nvPr/>
        </p:nvSpPr>
        <p:spPr>
          <a:xfrm>
            <a:off x="1242335" y="1298050"/>
            <a:ext cx="426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Integrated C programs with CUDA extensions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2"/>
          <p:cNvSpPr/>
          <p:nvPr/>
        </p:nvSpPr>
        <p:spPr>
          <a:xfrm>
            <a:off x="1852006" y="2062809"/>
            <a:ext cx="3168300" cy="295200"/>
          </a:xfrm>
          <a:prstGeom prst="rect">
            <a:avLst/>
          </a:prstGeom>
          <a:noFill/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NVCC Compiler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2"/>
          <p:cNvSpPr/>
          <p:nvPr/>
        </p:nvSpPr>
        <p:spPr>
          <a:xfrm>
            <a:off x="1177063" y="2784973"/>
            <a:ext cx="2012700" cy="432000"/>
          </a:xfrm>
          <a:prstGeom prst="rect">
            <a:avLst/>
          </a:prstGeom>
          <a:noFill/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Host C Compiler/ Linker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2"/>
          <p:cNvSpPr/>
          <p:nvPr/>
        </p:nvSpPr>
        <p:spPr>
          <a:xfrm rot="5400000">
            <a:off x="3212996" y="1658291"/>
            <a:ext cx="3240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8" name="Google Shape;858;p42"/>
          <p:cNvSpPr/>
          <p:nvPr/>
        </p:nvSpPr>
        <p:spPr>
          <a:xfrm rot="5400000">
            <a:off x="2274745" y="2384681"/>
            <a:ext cx="398700" cy="33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9" name="Google Shape;859;p42"/>
          <p:cNvSpPr txBox="1"/>
          <p:nvPr/>
        </p:nvSpPr>
        <p:spPr>
          <a:xfrm>
            <a:off x="1357750" y="2518685"/>
            <a:ext cx="87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Host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2"/>
          <p:cNvSpPr/>
          <p:nvPr/>
        </p:nvSpPr>
        <p:spPr>
          <a:xfrm>
            <a:off x="3984332" y="2365977"/>
            <a:ext cx="335400" cy="39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1" name="Google Shape;861;p42"/>
          <p:cNvSpPr txBox="1"/>
          <p:nvPr/>
        </p:nvSpPr>
        <p:spPr>
          <a:xfrm>
            <a:off x="4372191" y="2514791"/>
            <a:ext cx="129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Device Code (PTX)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2"/>
          <p:cNvSpPr/>
          <p:nvPr/>
        </p:nvSpPr>
        <p:spPr>
          <a:xfrm>
            <a:off x="2306331" y="3229378"/>
            <a:ext cx="335400" cy="39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3" name="Google Shape;863;p42"/>
          <p:cNvSpPr/>
          <p:nvPr/>
        </p:nvSpPr>
        <p:spPr>
          <a:xfrm>
            <a:off x="3543741" y="2797596"/>
            <a:ext cx="2012700" cy="432000"/>
          </a:xfrm>
          <a:prstGeom prst="rect">
            <a:avLst/>
          </a:prstGeom>
          <a:noFill/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Device Just-in-Time Compiler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2"/>
          <p:cNvSpPr/>
          <p:nvPr/>
        </p:nvSpPr>
        <p:spPr>
          <a:xfrm>
            <a:off x="4036728" y="3229378"/>
            <a:ext cx="335400" cy="39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5" name="Google Shape;865;p42"/>
          <p:cNvSpPr/>
          <p:nvPr/>
        </p:nvSpPr>
        <p:spPr>
          <a:xfrm>
            <a:off x="1303527" y="3655870"/>
            <a:ext cx="4265100" cy="548400"/>
          </a:xfrm>
          <a:prstGeom prst="rect">
            <a:avLst/>
          </a:prstGeom>
          <a:solidFill>
            <a:srgbClr val="76B900"/>
          </a:solidFill>
          <a:ln cap="flat" cmpd="sng" w="25400">
            <a:solidFill>
              <a:srgbClr val="5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Heterogeneous Computing Platform with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CPUs, GPUs,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2"/>
          <p:cNvSpPr txBox="1"/>
          <p:nvPr/>
        </p:nvSpPr>
        <p:spPr>
          <a:xfrm>
            <a:off x="6400975" y="1197475"/>
            <a:ext cx="4080600" cy="4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t/>
            </a:r>
            <a:endParaRPr b="1" i="0" sz="11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t/>
            </a:r>
            <a:endParaRPr b="1" i="0" sz="1100" u="none" cap="none" strike="noStrike">
              <a:solidFill>
                <a:srgbClr val="80808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 Command: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nvcc hello.cu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a.out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3"/>
          <p:cNvSpPr txBox="1"/>
          <p:nvPr>
            <p:ph type="ctrTitle"/>
          </p:nvPr>
        </p:nvSpPr>
        <p:spPr>
          <a:xfrm>
            <a:off x="395536" y="188469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End of Lecture 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Modern Day PC</a:t>
            </a:r>
            <a:endParaRPr/>
          </a:p>
        </p:txBody>
      </p:sp>
      <p:sp>
        <p:nvSpPr>
          <p:cNvPr id="136" name="Google Shape;136;p6"/>
          <p:cNvSpPr txBox="1"/>
          <p:nvPr/>
        </p:nvSpPr>
        <p:spPr>
          <a:xfrm>
            <a:off x="6810100" y="2744150"/>
            <a:ext cx="2054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Fig.2:  Contemporary PCs with Intel and AMD CPUs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97700"/>
            <a:ext cx="5422126" cy="4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CPU and GPU are designed very differently</a:t>
            </a:r>
            <a:endParaRPr sz="2000"/>
          </a:p>
        </p:txBody>
      </p:sp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725" y="1313902"/>
            <a:ext cx="6309075" cy="27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CPUs: Latency Oriented Design </a:t>
            </a:r>
            <a:endParaRPr sz="2400"/>
          </a:p>
        </p:txBody>
      </p:sp>
      <p:sp>
        <p:nvSpPr>
          <p:cNvPr id="149" name="Google Shape;149;p8"/>
          <p:cNvSpPr txBox="1"/>
          <p:nvPr/>
        </p:nvSpPr>
        <p:spPr>
          <a:xfrm>
            <a:off x="4703775" y="1331800"/>
            <a:ext cx="44109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Powerful ALU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Reduced operation latency Cache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Large caches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Convert long latency memory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accesses to short latency cache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Sophisticated control DRAM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Branch prediction for reduced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 latency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Data forwarding for reduced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latency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00" y="1458623"/>
            <a:ext cx="3846175" cy="24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900" y="1741163"/>
            <a:ext cx="3074175" cy="2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2483767" y="141479"/>
            <a:ext cx="5297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GPUs: Throughput Oriented Design</a:t>
            </a:r>
            <a:endParaRPr sz="2200"/>
          </a:p>
        </p:txBody>
      </p:sp>
      <p:sp>
        <p:nvSpPr>
          <p:cNvPr id="157" name="Google Shape;157;p9"/>
          <p:cNvSpPr txBox="1"/>
          <p:nvPr/>
        </p:nvSpPr>
        <p:spPr>
          <a:xfrm>
            <a:off x="4733100" y="1202475"/>
            <a:ext cx="44109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-Small caches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boost memory throughput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Simple control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No branch prediction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No data forwarding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Energy efficient ALUs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Many, long latency but heavily pipelined for high throughput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Require massive number of threads to tolerate latencies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Threading logic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Thread state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00" y="1343672"/>
            <a:ext cx="4410900" cy="2713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9"/>
          <p:cNvCxnSpPr/>
          <p:nvPr/>
        </p:nvCxnSpPr>
        <p:spPr>
          <a:xfrm flipH="1" rot="10800000">
            <a:off x="379800" y="1494275"/>
            <a:ext cx="4390200" cy="4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" name="Google Shape;160;p9"/>
          <p:cNvCxnSpPr/>
          <p:nvPr/>
        </p:nvCxnSpPr>
        <p:spPr>
          <a:xfrm>
            <a:off x="402275" y="1680975"/>
            <a:ext cx="4353300" cy="345000"/>
          </a:xfrm>
          <a:prstGeom prst="straightConnector1">
            <a:avLst/>
          </a:prstGeom>
          <a:noFill/>
          <a:ln cap="flat" cmpd="sng" w="38100">
            <a:solidFill>
              <a:srgbClr val="3359E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1" name="Google Shape;161;p9"/>
          <p:cNvCxnSpPr>
            <a:endCxn id="157" idx="1"/>
          </p:cNvCxnSpPr>
          <p:nvPr/>
        </p:nvCxnSpPr>
        <p:spPr>
          <a:xfrm flipH="1" rot="10800000">
            <a:off x="3189600" y="2979075"/>
            <a:ext cx="1543500" cy="93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iversity Standard">
  <a:themeElements>
    <a:clrScheme name="uow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iversity Standard">
  <a:themeElements>
    <a:clrScheme name="uow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2025-01-13T04:30:23Z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339d7a87-8445-4c24-8c4f-7ffe467789a4</vt:lpwstr>
  </property>
  <property fmtid="{D5CDD505-2E9C-101B-9397-08002B2CF9AE}" pid="7" name="MSIP_Label_defa4170-0d19-0005-0004-bc88714345d2_ActionId">
    <vt:lpwstr>c8b624b9-149c-490f-a136-03f9a81f819d</vt:lpwstr>
  </property>
  <property fmtid="{D5CDD505-2E9C-101B-9397-08002B2CF9AE}" pid="8" name="MSIP_Label_defa4170-0d19-0005-0004-bc88714345d2_ContentBits">
    <vt:lpwstr>0</vt:lpwstr>
  </property>
</Properties>
</file>